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x="18288000" cy="10287000"/>
  <p:notesSz cx="6858000" cy="9144000"/>
  <p:embeddedFontLst>
    <p:embeddedFont>
      <p:font typeface="Arial MT Pro Bold" charset="1" panose="020B0802020202020204"/>
      <p:regular r:id="rId55"/>
    </p:embeddedFont>
    <p:embeddedFont>
      <p:font typeface="Arial MT Pro" charset="1" panose="020B0502020202020204"/>
      <p:regular r:id="rId56"/>
    </p:embeddedFont>
    <p:embeddedFont>
      <p:font typeface="Gagalin" charset="1" panose="0000050000000000000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1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1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1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31.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11.png" Type="http://schemas.openxmlformats.org/officeDocument/2006/relationships/image"/><Relationship Id="rId9" Target="../media/image31.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11.png" Type="http://schemas.openxmlformats.org/officeDocument/2006/relationships/image"/><Relationship Id="rId9" Target="../media/image3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31.pn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media/image11.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 Id="rId6" Target="../media/image34.pn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8.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37.pn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 Id="rId7" Target="../media/image11.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1.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1.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1.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43.png" Type="http://schemas.openxmlformats.org/officeDocument/2006/relationships/image"/><Relationship Id="rId7" Target="../media/image44.svg" Type="http://schemas.openxmlformats.org/officeDocument/2006/relationships/image"/><Relationship Id="rId8" Target="../media/image10.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svg" Type="http://schemas.openxmlformats.org/officeDocument/2006/relationships/image"/><Relationship Id="rId11" Target="../media/image49.png" Type="http://schemas.openxmlformats.org/officeDocument/2006/relationships/image"/><Relationship Id="rId12" Target="../media/image50.sv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32.png" Type="http://schemas.openxmlformats.org/officeDocument/2006/relationships/image"/><Relationship Id="rId5" Target="../media/image35.png" Type="http://schemas.openxmlformats.org/officeDocument/2006/relationships/image"/><Relationship Id="rId6" Target="../media/image36.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 Id="rId9" Target="../media/image47.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svg" Type="http://schemas.openxmlformats.org/officeDocument/2006/relationships/image"/><Relationship Id="rId11" Target="../media/image58.png" Type="http://schemas.openxmlformats.org/officeDocument/2006/relationships/image"/><Relationship Id="rId12" Target="../media/image59.sv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51.png" Type="http://schemas.openxmlformats.org/officeDocument/2006/relationships/image"/><Relationship Id="rId5" Target="../media/image52.png" Type="http://schemas.openxmlformats.org/officeDocument/2006/relationships/image"/><Relationship Id="rId6" Target="../media/image53.svg" Type="http://schemas.openxmlformats.org/officeDocument/2006/relationships/image"/><Relationship Id="rId7" Target="../media/image54.png" Type="http://schemas.openxmlformats.org/officeDocument/2006/relationships/image"/><Relationship Id="rId8" Target="../media/image55.svg" Type="http://schemas.openxmlformats.org/officeDocument/2006/relationships/image"/><Relationship Id="rId9" Target="../media/image56.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6.png" Type="http://schemas.openxmlformats.org/officeDocument/2006/relationships/image"/><Relationship Id="rId11" Target="../media/image67.sv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60.png" Type="http://schemas.openxmlformats.org/officeDocument/2006/relationships/image"/><Relationship Id="rId5" Target="../media/image61.png" Type="http://schemas.openxmlformats.org/officeDocument/2006/relationships/image"/><Relationship Id="rId6" Target="../media/image62.svg" Type="http://schemas.openxmlformats.org/officeDocument/2006/relationships/image"/><Relationship Id="rId7" Target="../media/image63.png" Type="http://schemas.openxmlformats.org/officeDocument/2006/relationships/image"/><Relationship Id="rId8" Target="../media/image64.svg" Type="http://schemas.openxmlformats.org/officeDocument/2006/relationships/image"/><Relationship Id="rId9" Target="../media/image6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svg" Type="http://schemas.openxmlformats.org/officeDocument/2006/relationships/image"/><Relationship Id="rId11" Target="../media/image70.png" Type="http://schemas.openxmlformats.org/officeDocument/2006/relationships/image"/><Relationship Id="rId12" Target="../media/image71.sv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32.png" Type="http://schemas.openxmlformats.org/officeDocument/2006/relationships/image"/><Relationship Id="rId5" Target="../media/image35.png" Type="http://schemas.openxmlformats.org/officeDocument/2006/relationships/image"/><Relationship Id="rId6" Target="../media/image36.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68.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2.png" Type="http://schemas.openxmlformats.org/officeDocument/2006/relationships/image"/><Relationship Id="rId5" Target="../media/image73.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7.png" Type="http://schemas.openxmlformats.org/officeDocument/2006/relationships/image"/><Relationship Id="rId11" Target="../media/image78.sv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32.png" Type="http://schemas.openxmlformats.org/officeDocument/2006/relationships/image"/><Relationship Id="rId5" Target="../media/image35.png" Type="http://schemas.openxmlformats.org/officeDocument/2006/relationships/image"/><Relationship Id="rId6" Target="../media/image36.svg" Type="http://schemas.openxmlformats.org/officeDocument/2006/relationships/image"/><Relationship Id="rId7" Target="../media/image74.png" Type="http://schemas.openxmlformats.org/officeDocument/2006/relationships/image"/><Relationship Id="rId8" Target="../media/image75.svg" Type="http://schemas.openxmlformats.org/officeDocument/2006/relationships/image"/><Relationship Id="rId9" Target="../media/image76.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9.png" Type="http://schemas.openxmlformats.org/officeDocument/2006/relationships/image"/><Relationship Id="rId5" Target="../media/image80.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2.svg" Type="http://schemas.openxmlformats.org/officeDocument/2006/relationships/image"/><Relationship Id="rId11" Target="../media/image83.pn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32.png" Type="http://schemas.openxmlformats.org/officeDocument/2006/relationships/image"/><Relationship Id="rId5" Target="../media/image35.png" Type="http://schemas.openxmlformats.org/officeDocument/2006/relationships/image"/><Relationship Id="rId6" Target="../media/image36.svg" Type="http://schemas.openxmlformats.org/officeDocument/2006/relationships/image"/><Relationship Id="rId7" Target="../media/image49.png" Type="http://schemas.openxmlformats.org/officeDocument/2006/relationships/image"/><Relationship Id="rId8" Target="../media/image50.svg" Type="http://schemas.openxmlformats.org/officeDocument/2006/relationships/image"/><Relationship Id="rId9" Target="../media/image81.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84.png" Type="http://schemas.openxmlformats.org/officeDocument/2006/relationships/image"/><Relationship Id="rId5" Target="../media/image85.png" Type="http://schemas.openxmlformats.org/officeDocument/2006/relationships/image"/><Relationship Id="rId6" Target="../media/image86.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87.png" Type="http://schemas.openxmlformats.org/officeDocument/2006/relationships/image"/><Relationship Id="rId5" Target="../media/image88.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89.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0.png" Type="http://schemas.openxmlformats.org/officeDocument/2006/relationships/image"/><Relationship Id="rId3" Target="../media/image91.svg" Type="http://schemas.openxmlformats.org/officeDocument/2006/relationships/image"/><Relationship Id="rId4" Target="../media/image92.png" Type="http://schemas.openxmlformats.org/officeDocument/2006/relationships/image"/><Relationship Id="rId5" Target="../media/image93.svg" Type="http://schemas.openxmlformats.org/officeDocument/2006/relationships/image"/><Relationship Id="rId6" Target="../media/image94.png" Type="http://schemas.openxmlformats.org/officeDocument/2006/relationships/image"/><Relationship Id="rId7" Target="../media/image95.svg" Type="http://schemas.openxmlformats.org/officeDocument/2006/relationships/image"/><Relationship Id="rId8" Target="../media/image1.png" Type="http://schemas.openxmlformats.org/officeDocument/2006/relationships/image"/><Relationship Id="rId9" Target="../media/image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2.png" Type="http://schemas.openxmlformats.org/officeDocument/2006/relationships/image"/><Relationship Id="rId5"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7640554" y="1297534"/>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05114" y="668274"/>
            <a:ext cx="1249368" cy="1258521"/>
          </a:xfrm>
          <a:custGeom>
            <a:avLst/>
            <a:gdLst/>
            <a:ahLst/>
            <a:cxnLst/>
            <a:rect r="r" b="b" t="t" l="l"/>
            <a:pathLst>
              <a:path h="1258521" w="1249368">
                <a:moveTo>
                  <a:pt x="0" y="0"/>
                </a:moveTo>
                <a:lnTo>
                  <a:pt x="1249368" y="0"/>
                </a:lnTo>
                <a:lnTo>
                  <a:pt x="1249368" y="1258520"/>
                </a:lnTo>
                <a:lnTo>
                  <a:pt x="0" y="12585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1383774">
            <a:off x="6993963" y="19883"/>
            <a:ext cx="11226909" cy="14341591"/>
            <a:chOff x="0" y="0"/>
            <a:chExt cx="2956881" cy="3777209"/>
          </a:xfrm>
        </p:grpSpPr>
        <p:sp>
          <p:nvSpPr>
            <p:cNvPr name="Freeform 5" id="5"/>
            <p:cNvSpPr/>
            <p:nvPr/>
          </p:nvSpPr>
          <p:spPr>
            <a:xfrm flipH="false" flipV="false" rot="0">
              <a:off x="0" y="0"/>
              <a:ext cx="2956881" cy="3777209"/>
            </a:xfrm>
            <a:custGeom>
              <a:avLst/>
              <a:gdLst/>
              <a:ahLst/>
              <a:cxnLst/>
              <a:rect r="r" b="b" t="t" l="l"/>
              <a:pathLst>
                <a:path h="3777209" w="2956881">
                  <a:moveTo>
                    <a:pt x="0" y="0"/>
                  </a:moveTo>
                  <a:lnTo>
                    <a:pt x="2956881" y="0"/>
                  </a:lnTo>
                  <a:lnTo>
                    <a:pt x="2956881" y="3777209"/>
                  </a:lnTo>
                  <a:lnTo>
                    <a:pt x="0" y="3777209"/>
                  </a:lnTo>
                  <a:close/>
                </a:path>
              </a:pathLst>
            </a:custGeom>
            <a:gradFill rotWithShape="true">
              <a:gsLst>
                <a:gs pos="0">
                  <a:srgbClr val="141519">
                    <a:alpha val="100000"/>
                  </a:srgbClr>
                </a:gs>
                <a:gs pos="100000">
                  <a:srgbClr val="141519">
                    <a:alpha val="0"/>
                  </a:srgbClr>
                </a:gs>
              </a:gsLst>
              <a:lin ang="0"/>
            </a:gradFill>
          </p:spPr>
        </p:sp>
        <p:sp>
          <p:nvSpPr>
            <p:cNvPr name="TextBox 6" id="6"/>
            <p:cNvSpPr txBox="true"/>
            <p:nvPr/>
          </p:nvSpPr>
          <p:spPr>
            <a:xfrm>
              <a:off x="0" y="28575"/>
              <a:ext cx="2956881" cy="3748634"/>
            </a:xfrm>
            <a:prstGeom prst="rect">
              <a:avLst/>
            </a:prstGeom>
          </p:spPr>
          <p:txBody>
            <a:bodyPr anchor="ctr" rtlCol="false" tIns="50800" lIns="50800" bIns="50800" rIns="50800"/>
            <a:lstStyle/>
            <a:p>
              <a:pPr algn="ctr">
                <a:lnSpc>
                  <a:spcPts val="2267"/>
                </a:lnSpc>
              </a:pPr>
            </a:p>
          </p:txBody>
        </p:sp>
      </p:grpSp>
      <p:grpSp>
        <p:nvGrpSpPr>
          <p:cNvPr name="Group 7" id="7"/>
          <p:cNvGrpSpPr/>
          <p:nvPr/>
        </p:nvGrpSpPr>
        <p:grpSpPr>
          <a:xfrm rot="1383774">
            <a:off x="7012072" y="108644"/>
            <a:ext cx="10773748" cy="14341591"/>
            <a:chOff x="0" y="0"/>
            <a:chExt cx="2837530" cy="3777209"/>
          </a:xfrm>
        </p:grpSpPr>
        <p:sp>
          <p:nvSpPr>
            <p:cNvPr name="Freeform 8" id="8"/>
            <p:cNvSpPr/>
            <p:nvPr/>
          </p:nvSpPr>
          <p:spPr>
            <a:xfrm flipH="false" flipV="false" rot="0">
              <a:off x="0" y="0"/>
              <a:ext cx="2837530" cy="3777209"/>
            </a:xfrm>
            <a:custGeom>
              <a:avLst/>
              <a:gdLst/>
              <a:ahLst/>
              <a:cxnLst/>
              <a:rect r="r" b="b" t="t" l="l"/>
              <a:pathLst>
                <a:path h="3777209" w="2837530">
                  <a:moveTo>
                    <a:pt x="0" y="0"/>
                  </a:moveTo>
                  <a:lnTo>
                    <a:pt x="2837530" y="0"/>
                  </a:lnTo>
                  <a:lnTo>
                    <a:pt x="2837530" y="3777209"/>
                  </a:lnTo>
                  <a:lnTo>
                    <a:pt x="0" y="3777209"/>
                  </a:lnTo>
                  <a:close/>
                </a:path>
              </a:pathLst>
            </a:custGeom>
            <a:gradFill rotWithShape="true">
              <a:gsLst>
                <a:gs pos="0">
                  <a:srgbClr val="141519">
                    <a:alpha val="100000"/>
                  </a:srgbClr>
                </a:gs>
                <a:gs pos="100000">
                  <a:srgbClr val="141519">
                    <a:alpha val="0"/>
                  </a:srgbClr>
                </a:gs>
              </a:gsLst>
              <a:lin ang="0"/>
            </a:gradFill>
          </p:spPr>
        </p:sp>
        <p:sp>
          <p:nvSpPr>
            <p:cNvPr name="TextBox 9" id="9"/>
            <p:cNvSpPr txBox="true"/>
            <p:nvPr/>
          </p:nvSpPr>
          <p:spPr>
            <a:xfrm>
              <a:off x="0" y="28575"/>
              <a:ext cx="2837530" cy="3748634"/>
            </a:xfrm>
            <a:prstGeom prst="rect">
              <a:avLst/>
            </a:prstGeom>
          </p:spPr>
          <p:txBody>
            <a:bodyPr anchor="ctr" rtlCol="false" tIns="50800" lIns="50800" bIns="50800" rIns="50800"/>
            <a:lstStyle/>
            <a:p>
              <a:pPr algn="ctr">
                <a:lnSpc>
                  <a:spcPts val="2267"/>
                </a:lnSpc>
              </a:pPr>
            </a:p>
          </p:txBody>
        </p:sp>
      </p:grpSp>
      <p:sp>
        <p:nvSpPr>
          <p:cNvPr name="Freeform 10" id="10"/>
          <p:cNvSpPr/>
          <p:nvPr/>
        </p:nvSpPr>
        <p:spPr>
          <a:xfrm flipH="false" flipV="false" rot="0">
            <a:off x="10815210" y="4352371"/>
            <a:ext cx="4727631" cy="4931036"/>
          </a:xfrm>
          <a:custGeom>
            <a:avLst/>
            <a:gdLst/>
            <a:ahLst/>
            <a:cxnLst/>
            <a:rect r="r" b="b" t="t" l="l"/>
            <a:pathLst>
              <a:path h="4931036" w="4727631">
                <a:moveTo>
                  <a:pt x="0" y="0"/>
                </a:moveTo>
                <a:lnTo>
                  <a:pt x="4727631" y="0"/>
                </a:lnTo>
                <a:lnTo>
                  <a:pt x="4727631" y="4931036"/>
                </a:lnTo>
                <a:lnTo>
                  <a:pt x="0" y="49310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2054482" y="3277263"/>
            <a:ext cx="7089518" cy="3068514"/>
          </a:xfrm>
          <a:prstGeom prst="rect">
            <a:avLst/>
          </a:prstGeom>
        </p:spPr>
        <p:txBody>
          <a:bodyPr anchor="t" rtlCol="false" tIns="0" lIns="0" bIns="0" rIns="0">
            <a:spAutoFit/>
          </a:bodyPr>
          <a:lstStyle/>
          <a:p>
            <a:pPr algn="l">
              <a:lnSpc>
                <a:spcPts val="10716"/>
              </a:lnSpc>
            </a:pPr>
            <a:r>
              <a:rPr lang="en-US" sz="12177" spc="-194" b="true">
                <a:solidFill>
                  <a:srgbClr val="FFFFFF"/>
                </a:solidFill>
                <a:latin typeface="Arial MT Pro Bold"/>
                <a:ea typeface="Arial MT Pro Bold"/>
                <a:cs typeface="Arial MT Pro Bold"/>
                <a:sym typeface="Arial MT Pro Bold"/>
              </a:rPr>
              <a:t>Carême </a:t>
            </a:r>
          </a:p>
          <a:p>
            <a:pPr algn="l">
              <a:lnSpc>
                <a:spcPts val="10716"/>
              </a:lnSpc>
            </a:pPr>
            <a:r>
              <a:rPr lang="en-US" sz="12177" spc="-194" b="true">
                <a:solidFill>
                  <a:srgbClr val="FFFFFF"/>
                </a:solidFill>
                <a:latin typeface="Arial MT Pro Bold"/>
                <a:ea typeface="Arial MT Pro Bold"/>
                <a:cs typeface="Arial MT Pro Bold"/>
                <a:sym typeface="Arial MT Pro Bold"/>
              </a:rPr>
              <a:t>2026 </a:t>
            </a:r>
          </a:p>
        </p:txBody>
      </p:sp>
      <p:sp>
        <p:nvSpPr>
          <p:cNvPr name="TextBox 12" id="12"/>
          <p:cNvSpPr txBox="true"/>
          <p:nvPr/>
        </p:nvSpPr>
        <p:spPr>
          <a:xfrm rot="0">
            <a:off x="2617728" y="6650330"/>
            <a:ext cx="7071475" cy="772519"/>
          </a:xfrm>
          <a:prstGeom prst="rect">
            <a:avLst/>
          </a:prstGeom>
        </p:spPr>
        <p:txBody>
          <a:bodyPr anchor="t" rtlCol="false" tIns="0" lIns="0" bIns="0" rIns="0">
            <a:spAutoFit/>
          </a:bodyPr>
          <a:lstStyle/>
          <a:p>
            <a:pPr algn="l">
              <a:lnSpc>
                <a:spcPts val="2834"/>
              </a:lnSpc>
            </a:pPr>
            <a:r>
              <a:rPr lang="en-US" sz="3221" b="true">
                <a:solidFill>
                  <a:srgbClr val="FFFFFF"/>
                </a:solidFill>
                <a:latin typeface="Arial MT Pro Bold"/>
                <a:ea typeface="Arial MT Pro Bold"/>
                <a:cs typeface="Arial MT Pro Bold"/>
                <a:sym typeface="Arial MT Pro Bold"/>
              </a:rPr>
              <a:t>Un chemin de liberté </a:t>
            </a:r>
          </a:p>
          <a:p>
            <a:pPr algn="l">
              <a:lnSpc>
                <a:spcPts val="2570"/>
              </a:lnSpc>
            </a:pPr>
            <a:r>
              <a:rPr lang="en-US" sz="2921" b="true">
                <a:solidFill>
                  <a:srgbClr val="FFFFFF"/>
                </a:solidFill>
                <a:latin typeface="Arial MT Pro Bold"/>
                <a:ea typeface="Arial MT Pro Bold"/>
                <a:cs typeface="Arial MT Pro Bold"/>
                <a:sym typeface="Arial MT Pro Bold"/>
              </a:rPr>
              <a:t>pour revenir à Dieu </a:t>
            </a:r>
          </a:p>
        </p:txBody>
      </p:sp>
      <p:grpSp>
        <p:nvGrpSpPr>
          <p:cNvPr name="Group 13" id="13"/>
          <p:cNvGrpSpPr/>
          <p:nvPr/>
        </p:nvGrpSpPr>
        <p:grpSpPr>
          <a:xfrm rot="0">
            <a:off x="1924795" y="6460758"/>
            <a:ext cx="5108829" cy="1104039"/>
            <a:chOff x="0" y="0"/>
            <a:chExt cx="1857263" cy="401362"/>
          </a:xfrm>
        </p:grpSpPr>
        <p:sp>
          <p:nvSpPr>
            <p:cNvPr name="Freeform 14" id="14"/>
            <p:cNvSpPr/>
            <p:nvPr/>
          </p:nvSpPr>
          <p:spPr>
            <a:xfrm flipH="false" flipV="false" rot="0">
              <a:off x="0" y="0"/>
              <a:ext cx="1857263" cy="401362"/>
            </a:xfrm>
            <a:custGeom>
              <a:avLst/>
              <a:gdLst/>
              <a:ahLst/>
              <a:cxnLst/>
              <a:rect r="r" b="b" t="t" l="l"/>
              <a:pathLst>
                <a:path h="401362" w="1857263">
                  <a:moveTo>
                    <a:pt x="1654063" y="0"/>
                  </a:moveTo>
                  <a:cubicBezTo>
                    <a:pt x="1766287" y="0"/>
                    <a:pt x="1857263" y="89848"/>
                    <a:pt x="1857263" y="200681"/>
                  </a:cubicBezTo>
                  <a:cubicBezTo>
                    <a:pt x="1857263" y="311514"/>
                    <a:pt x="1766287" y="401362"/>
                    <a:pt x="1654063" y="401362"/>
                  </a:cubicBezTo>
                  <a:lnTo>
                    <a:pt x="203200" y="401362"/>
                  </a:lnTo>
                  <a:cubicBezTo>
                    <a:pt x="90976" y="401362"/>
                    <a:pt x="0" y="311514"/>
                    <a:pt x="0" y="200681"/>
                  </a:cubicBezTo>
                  <a:cubicBezTo>
                    <a:pt x="0" y="89848"/>
                    <a:pt x="90976" y="0"/>
                    <a:pt x="203200" y="0"/>
                  </a:cubicBezTo>
                  <a:close/>
                </a:path>
              </a:pathLst>
            </a:custGeom>
            <a:ln w="9525" cap="sq">
              <a:solidFill>
                <a:srgbClr val="FFFFFF"/>
              </a:solidFill>
              <a:prstDash val="solid"/>
              <a:miter/>
            </a:ln>
          </p:spPr>
        </p:sp>
        <p:sp>
          <p:nvSpPr>
            <p:cNvPr name="TextBox 15" id="15"/>
            <p:cNvSpPr txBox="true"/>
            <p:nvPr/>
          </p:nvSpPr>
          <p:spPr>
            <a:xfrm>
              <a:off x="0" y="-38100"/>
              <a:ext cx="1857263" cy="439462"/>
            </a:xfrm>
            <a:prstGeom prst="rect">
              <a:avLst/>
            </a:prstGeom>
          </p:spPr>
          <p:txBody>
            <a:bodyPr anchor="ctr" rtlCol="false" tIns="50800" lIns="50800" bIns="50800" rIns="50800"/>
            <a:lstStyle/>
            <a:p>
              <a:pPr algn="ctr">
                <a:lnSpc>
                  <a:spcPts val="2659"/>
                </a:lnSpc>
                <a:spcBef>
                  <a:spcPct val="0"/>
                </a:spcBef>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0" y="370147"/>
            <a:ext cx="18320136" cy="10648579"/>
          </a:xfrm>
          <a:custGeom>
            <a:avLst/>
            <a:gdLst/>
            <a:ahLst/>
            <a:cxnLst/>
            <a:rect r="r" b="b" t="t" l="l"/>
            <a:pathLst>
              <a:path h="10648579" w="18320136">
                <a:moveTo>
                  <a:pt x="0" y="0"/>
                </a:moveTo>
                <a:lnTo>
                  <a:pt x="18320136" y="0"/>
                </a:lnTo>
                <a:lnTo>
                  <a:pt x="18320136" y="10648579"/>
                </a:lnTo>
                <a:lnTo>
                  <a:pt x="0" y="10648579"/>
                </a:lnTo>
                <a:lnTo>
                  <a:pt x="0" y="0"/>
                </a:lnTo>
                <a:close/>
              </a:path>
            </a:pathLst>
          </a:custGeom>
          <a:blipFill>
            <a:blip r:embed="rId2"/>
            <a:stretch>
              <a:fillRect l="0" t="0" r="0" b="0"/>
            </a:stretch>
          </a:blipFill>
        </p:spPr>
      </p:sp>
      <p:sp>
        <p:nvSpPr>
          <p:cNvPr name="TextBox 3" id="3"/>
          <p:cNvSpPr txBox="true"/>
          <p:nvPr/>
        </p:nvSpPr>
        <p:spPr>
          <a:xfrm rot="0">
            <a:off x="222232" y="2462865"/>
            <a:ext cx="16343499" cy="8690910"/>
          </a:xfrm>
          <a:prstGeom prst="rect">
            <a:avLst/>
          </a:prstGeom>
        </p:spPr>
        <p:txBody>
          <a:bodyPr anchor="t" rtlCol="false" tIns="0" lIns="0" bIns="0" rIns="0">
            <a:spAutoFit/>
          </a:bodyPr>
          <a:lstStyle/>
          <a:p>
            <a:pPr algn="l">
              <a:lnSpc>
                <a:spcPts val="6839"/>
              </a:lnSpc>
            </a:pPr>
            <a:r>
              <a:rPr lang="en-US" sz="3976" b="true">
                <a:solidFill>
                  <a:srgbClr val="141519"/>
                </a:solidFill>
                <a:latin typeface="Arial MT Pro Bold"/>
                <a:ea typeface="Arial MT Pro Bold"/>
                <a:cs typeface="Arial MT Pro Bold"/>
                <a:sym typeface="Arial MT Pro Bold"/>
              </a:rPr>
              <a:t>“  “Au bout </a:t>
            </a:r>
          </a:p>
          <a:p>
            <a:pPr algn="l">
              <a:lnSpc>
                <a:spcPts val="6839"/>
              </a:lnSpc>
            </a:pPr>
            <a:r>
              <a:rPr lang="en-US" sz="3976" b="true">
                <a:solidFill>
                  <a:srgbClr val="141519"/>
                </a:solidFill>
                <a:latin typeface="Arial MT Pro Bold"/>
                <a:ea typeface="Arial MT Pro Bold"/>
                <a:cs typeface="Arial MT Pro Bold"/>
                <a:sym typeface="Arial MT Pro Bold"/>
              </a:rPr>
              <a:t>   de </a:t>
            </a:r>
          </a:p>
          <a:p>
            <a:pPr algn="l">
              <a:lnSpc>
                <a:spcPts val="6839"/>
              </a:lnSpc>
            </a:pPr>
            <a:r>
              <a:rPr lang="en-US" sz="3976" b="true">
                <a:solidFill>
                  <a:srgbClr val="141519"/>
                </a:solidFill>
                <a:latin typeface="Arial MT Pro Bold"/>
                <a:ea typeface="Arial MT Pro Bold"/>
                <a:cs typeface="Arial MT Pro Bold"/>
                <a:sym typeface="Arial MT Pro Bold"/>
              </a:rPr>
              <a:t>      40 jours,  </a:t>
            </a:r>
          </a:p>
          <a:p>
            <a:pPr algn="l">
              <a:lnSpc>
                <a:spcPts val="6839"/>
              </a:lnSpc>
            </a:pPr>
            <a:r>
              <a:rPr lang="en-US" sz="3976" b="true">
                <a:solidFill>
                  <a:srgbClr val="141519"/>
                </a:solidFill>
                <a:latin typeface="Arial MT Pro Bold"/>
                <a:ea typeface="Arial MT Pro Bold"/>
                <a:cs typeface="Arial MT Pro Bold"/>
                <a:sym typeface="Arial MT Pro Bold"/>
              </a:rPr>
              <a:t>  Noé ouvrit la fenêtre </a:t>
            </a:r>
          </a:p>
          <a:p>
            <a:pPr algn="l">
              <a:lnSpc>
                <a:spcPts val="6839"/>
              </a:lnSpc>
            </a:pPr>
            <a:r>
              <a:rPr lang="en-US" sz="3976" b="true">
                <a:solidFill>
                  <a:srgbClr val="141519"/>
                </a:solidFill>
                <a:latin typeface="Arial MT Pro Bold"/>
                <a:ea typeface="Arial MT Pro Bold"/>
                <a:cs typeface="Arial MT Pro Bold"/>
                <a:sym typeface="Arial MT Pro Bold"/>
              </a:rPr>
              <a:t>de l’arche qu’il avait construite, </a:t>
            </a:r>
          </a:p>
          <a:p>
            <a:pPr algn="l">
              <a:lnSpc>
                <a:spcPts val="6839"/>
              </a:lnSpc>
            </a:pPr>
            <a:r>
              <a:rPr lang="en-US" sz="3976" b="true">
                <a:solidFill>
                  <a:srgbClr val="141519"/>
                </a:solidFill>
                <a:latin typeface="Arial MT Pro Bold"/>
                <a:ea typeface="Arial MT Pro Bold"/>
                <a:cs typeface="Arial MT Pro Bold"/>
                <a:sym typeface="Arial MT Pro Bold"/>
              </a:rPr>
              <a:t>et il lâcha le corbeau ;celui-ci fit </a:t>
            </a:r>
          </a:p>
          <a:p>
            <a:pPr algn="l">
              <a:lnSpc>
                <a:spcPts val="6839"/>
              </a:lnSpc>
            </a:pPr>
            <a:r>
              <a:rPr lang="en-US" sz="3976" b="true">
                <a:solidFill>
                  <a:srgbClr val="141519"/>
                </a:solidFill>
                <a:latin typeface="Arial MT Pro Bold"/>
                <a:ea typeface="Arial MT Pro Bold"/>
                <a:cs typeface="Arial MT Pro Bold"/>
                <a:sym typeface="Arial MT Pro Bold"/>
              </a:rPr>
              <a:t>des allers et retours, jusqu’à ce que les eaux</a:t>
            </a:r>
          </a:p>
          <a:p>
            <a:pPr algn="l">
              <a:lnSpc>
                <a:spcPts val="6839"/>
              </a:lnSpc>
            </a:pPr>
            <a:r>
              <a:rPr lang="en-US" sz="3976" b="true">
                <a:solidFill>
                  <a:srgbClr val="141519"/>
                </a:solidFill>
                <a:latin typeface="Arial MT Pro Bold"/>
                <a:ea typeface="Arial MT Pro Bold"/>
                <a:cs typeface="Arial MT Pro Bold"/>
                <a:sym typeface="Arial MT Pro Bold"/>
              </a:rPr>
              <a:t>se soient retirées, laissant la terre à sec. Noé lâcha aussi la colombe pour voir si les eaux avaient baissé à la surface du sol.</a:t>
            </a:r>
          </a:p>
          <a:p>
            <a:pPr algn="l">
              <a:lnSpc>
                <a:spcPts val="6839"/>
              </a:lnSpc>
            </a:pPr>
          </a:p>
        </p:txBody>
      </p:sp>
      <p:sp>
        <p:nvSpPr>
          <p:cNvPr name="TextBox 4" id="4"/>
          <p:cNvSpPr txBox="true"/>
          <p:nvPr/>
        </p:nvSpPr>
        <p:spPr>
          <a:xfrm rot="0">
            <a:off x="15919320" y="9191625"/>
            <a:ext cx="18465503" cy="946323"/>
          </a:xfrm>
          <a:prstGeom prst="rect">
            <a:avLst/>
          </a:prstGeom>
        </p:spPr>
        <p:txBody>
          <a:bodyPr anchor="t" rtlCol="false" tIns="0" lIns="0" bIns="0" rIns="0">
            <a:spAutoFit/>
          </a:bodyPr>
          <a:lstStyle/>
          <a:p>
            <a:pPr algn="l">
              <a:lnSpc>
                <a:spcPts val="7355"/>
              </a:lnSpc>
            </a:pPr>
            <a:r>
              <a:rPr lang="en-US" sz="4276" b="true">
                <a:solidFill>
                  <a:srgbClr val="141519"/>
                </a:solidFill>
                <a:latin typeface="Arial MT Pro Bold"/>
                <a:ea typeface="Arial MT Pro Bold"/>
                <a:cs typeface="Arial MT Pro Bold"/>
                <a:sym typeface="Arial MT Pro Bold"/>
              </a:rPr>
              <a:t>Gn 8,6</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0" y="370147"/>
            <a:ext cx="18320136" cy="10648579"/>
          </a:xfrm>
          <a:custGeom>
            <a:avLst/>
            <a:gdLst/>
            <a:ahLst/>
            <a:cxnLst/>
            <a:rect r="r" b="b" t="t" l="l"/>
            <a:pathLst>
              <a:path h="10648579" w="18320136">
                <a:moveTo>
                  <a:pt x="0" y="0"/>
                </a:moveTo>
                <a:lnTo>
                  <a:pt x="18320136" y="0"/>
                </a:lnTo>
                <a:lnTo>
                  <a:pt x="18320136" y="10648579"/>
                </a:lnTo>
                <a:lnTo>
                  <a:pt x="0" y="10648579"/>
                </a:lnTo>
                <a:lnTo>
                  <a:pt x="0" y="0"/>
                </a:lnTo>
                <a:close/>
              </a:path>
            </a:pathLst>
          </a:custGeom>
          <a:blipFill>
            <a:blip r:embed="rId2"/>
            <a:stretch>
              <a:fillRect l="0" t="0" r="0" b="0"/>
            </a:stretch>
          </a:blipFill>
        </p:spPr>
      </p:sp>
      <p:sp>
        <p:nvSpPr>
          <p:cNvPr name="TextBox 3" id="3"/>
          <p:cNvSpPr txBox="true"/>
          <p:nvPr/>
        </p:nvSpPr>
        <p:spPr>
          <a:xfrm rot="0">
            <a:off x="459230" y="5101290"/>
            <a:ext cx="16343499" cy="5223810"/>
          </a:xfrm>
          <a:prstGeom prst="rect">
            <a:avLst/>
          </a:prstGeom>
        </p:spPr>
        <p:txBody>
          <a:bodyPr anchor="t" rtlCol="false" tIns="0" lIns="0" bIns="0" rIns="0">
            <a:spAutoFit/>
          </a:bodyPr>
          <a:lstStyle/>
          <a:p>
            <a:pPr algn="l">
              <a:lnSpc>
                <a:spcPts val="6839"/>
              </a:lnSpc>
            </a:pPr>
            <a:r>
              <a:rPr lang="en-US" sz="3976" b="true">
                <a:solidFill>
                  <a:srgbClr val="040404"/>
                </a:solidFill>
                <a:latin typeface="Arial MT Pro Bold"/>
                <a:ea typeface="Arial MT Pro Bold"/>
                <a:cs typeface="Arial MT Pro Bold"/>
                <a:sym typeface="Arial MT Pro Bold"/>
              </a:rPr>
              <a:t>“Dieu, </a:t>
            </a:r>
          </a:p>
          <a:p>
            <a:pPr algn="l">
              <a:lnSpc>
                <a:spcPts val="6839"/>
              </a:lnSpc>
            </a:pPr>
            <a:r>
              <a:rPr lang="en-US" sz="3976" b="true">
                <a:solidFill>
                  <a:srgbClr val="040404"/>
                </a:solidFill>
                <a:latin typeface="Arial MT Pro Bold"/>
                <a:ea typeface="Arial MT Pro Bold"/>
                <a:cs typeface="Arial MT Pro Bold"/>
                <a:sym typeface="Arial MT Pro Bold"/>
              </a:rPr>
              <a:t>dit encore à Noé et à ses fils :</a:t>
            </a:r>
          </a:p>
          <a:p>
            <a:pPr algn="l">
              <a:lnSpc>
                <a:spcPts val="6839"/>
              </a:lnSpc>
            </a:pPr>
            <a:r>
              <a:rPr lang="en-US" sz="3976" b="true">
                <a:solidFill>
                  <a:srgbClr val="040404"/>
                </a:solidFill>
                <a:latin typeface="Arial MT Pro Bold"/>
                <a:ea typeface="Arial MT Pro Bold"/>
                <a:cs typeface="Arial MT Pro Bold"/>
                <a:sym typeface="Arial MT Pro Bold"/>
              </a:rPr>
              <a:t>Voici que moi, </a:t>
            </a:r>
          </a:p>
          <a:p>
            <a:pPr algn="l">
              <a:lnSpc>
                <a:spcPts val="6839"/>
              </a:lnSpc>
            </a:pPr>
            <a:r>
              <a:rPr lang="en-US" sz="3976" b="true">
                <a:solidFill>
                  <a:srgbClr val="040404"/>
                </a:solidFill>
                <a:latin typeface="Arial MT Pro Bold"/>
                <a:ea typeface="Arial MT Pro Bold"/>
                <a:cs typeface="Arial MT Pro Bold"/>
                <a:sym typeface="Arial MT Pro Bold"/>
              </a:rPr>
              <a:t>j’établis mon alliance avec vous”</a:t>
            </a:r>
          </a:p>
          <a:p>
            <a:pPr algn="l">
              <a:lnSpc>
                <a:spcPts val="6839"/>
              </a:lnSpc>
            </a:pPr>
            <a:r>
              <a:rPr lang="en-US" sz="3976" b="true">
                <a:solidFill>
                  <a:srgbClr val="040404"/>
                </a:solidFill>
                <a:latin typeface="Arial MT Pro Bold"/>
                <a:ea typeface="Arial MT Pro Bold"/>
                <a:cs typeface="Arial MT Pro Bold"/>
                <a:sym typeface="Arial MT Pro Bold"/>
              </a:rPr>
              <a:t>Gn 9,8</a:t>
            </a:r>
          </a:p>
          <a:p>
            <a:pPr algn="l">
              <a:lnSpc>
                <a:spcPts val="683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0" y="370147"/>
            <a:ext cx="18320136" cy="10648579"/>
          </a:xfrm>
          <a:custGeom>
            <a:avLst/>
            <a:gdLst/>
            <a:ahLst/>
            <a:cxnLst/>
            <a:rect r="r" b="b" t="t" l="l"/>
            <a:pathLst>
              <a:path h="10648579" w="18320136">
                <a:moveTo>
                  <a:pt x="0" y="0"/>
                </a:moveTo>
                <a:lnTo>
                  <a:pt x="18320136" y="0"/>
                </a:lnTo>
                <a:lnTo>
                  <a:pt x="18320136" y="10648579"/>
                </a:lnTo>
                <a:lnTo>
                  <a:pt x="0" y="10648579"/>
                </a:lnTo>
                <a:lnTo>
                  <a:pt x="0" y="0"/>
                </a:lnTo>
                <a:close/>
              </a:path>
            </a:pathLst>
          </a:custGeom>
          <a:blipFill>
            <a:blip r:embed="rId2"/>
            <a:stretch>
              <a:fillRect l="0" t="0" r="0" b="0"/>
            </a:stretch>
          </a:blipFill>
        </p:spPr>
      </p:sp>
      <p:sp>
        <p:nvSpPr>
          <p:cNvPr name="TextBox 3" id="3"/>
          <p:cNvSpPr txBox="true"/>
          <p:nvPr/>
        </p:nvSpPr>
        <p:spPr>
          <a:xfrm rot="0">
            <a:off x="514922" y="6259376"/>
            <a:ext cx="16343499" cy="3490260"/>
          </a:xfrm>
          <a:prstGeom prst="rect">
            <a:avLst/>
          </a:prstGeom>
        </p:spPr>
        <p:txBody>
          <a:bodyPr anchor="t" rtlCol="false" tIns="0" lIns="0" bIns="0" rIns="0">
            <a:spAutoFit/>
          </a:bodyPr>
          <a:lstStyle/>
          <a:p>
            <a:pPr algn="l">
              <a:lnSpc>
                <a:spcPts val="6839"/>
              </a:lnSpc>
            </a:pPr>
            <a:r>
              <a:rPr lang="en-US" sz="3976" b="true">
                <a:solidFill>
                  <a:srgbClr val="6B1FAD"/>
                </a:solidFill>
                <a:latin typeface="Arial MT Pro Bold"/>
                <a:ea typeface="Arial MT Pro Bold"/>
                <a:cs typeface="Arial MT Pro Bold"/>
                <a:sym typeface="Arial MT Pro Bold"/>
              </a:rPr>
              <a:t>Pendant ces 40 jours, </a:t>
            </a:r>
          </a:p>
          <a:p>
            <a:pPr algn="l">
              <a:lnSpc>
                <a:spcPts val="6839"/>
              </a:lnSpc>
            </a:pPr>
            <a:r>
              <a:rPr lang="en-US" sz="3976" b="true">
                <a:solidFill>
                  <a:srgbClr val="6B1FAD"/>
                </a:solidFill>
                <a:latin typeface="Arial MT Pro Bold"/>
                <a:ea typeface="Arial MT Pro Bold"/>
                <a:cs typeface="Arial MT Pro Bold"/>
                <a:sym typeface="Arial MT Pro Bold"/>
              </a:rPr>
              <a:t>le monde est purifié. </a:t>
            </a:r>
          </a:p>
          <a:p>
            <a:pPr algn="l">
              <a:lnSpc>
                <a:spcPts val="6839"/>
              </a:lnSpc>
            </a:pPr>
            <a:r>
              <a:rPr lang="en-US" sz="3976" b="true">
                <a:solidFill>
                  <a:srgbClr val="6B1FAD"/>
                </a:solidFill>
                <a:latin typeface="Arial MT Pro Bold"/>
                <a:ea typeface="Arial MT Pro Bold"/>
                <a:cs typeface="Arial MT Pro Bold"/>
                <a:sym typeface="Arial MT Pro Bold"/>
              </a:rPr>
              <a:t>L’eau détruit ce qui est mauvais. </a:t>
            </a:r>
          </a:p>
          <a:p>
            <a:pPr algn="l">
              <a:lnSpc>
                <a:spcPts val="6839"/>
              </a:lnSpc>
            </a:pPr>
            <a:r>
              <a:rPr lang="en-US" b="true" sz="3976">
                <a:solidFill>
                  <a:srgbClr val="6B1FAD"/>
                </a:solidFill>
                <a:latin typeface="Arial MT Pro Bold"/>
                <a:ea typeface="Arial MT Pro Bold"/>
                <a:cs typeface="Arial MT Pro Bold"/>
                <a:sym typeface="Arial MT Pro Bold"/>
              </a:rPr>
              <a:t>le Seigneur prépare le terrain pour une nouvelle vie.</a:t>
            </a:r>
          </a:p>
        </p:txBody>
      </p:sp>
      <p:sp>
        <p:nvSpPr>
          <p:cNvPr name="Freeform 4" id="4"/>
          <p:cNvSpPr/>
          <p:nvPr/>
        </p:nvSpPr>
        <p:spPr>
          <a:xfrm flipH="false" flipV="false" rot="0">
            <a:off x="1028700" y="3979148"/>
            <a:ext cx="2334540" cy="2328703"/>
          </a:xfrm>
          <a:custGeom>
            <a:avLst/>
            <a:gdLst/>
            <a:ahLst/>
            <a:cxnLst/>
            <a:rect r="r" b="b" t="t" l="l"/>
            <a:pathLst>
              <a:path h="2328703" w="2334540">
                <a:moveTo>
                  <a:pt x="0" y="0"/>
                </a:moveTo>
                <a:lnTo>
                  <a:pt x="2334540" y="0"/>
                </a:lnTo>
                <a:lnTo>
                  <a:pt x="2334540" y="2328704"/>
                </a:lnTo>
                <a:lnTo>
                  <a:pt x="0" y="2328704"/>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0" y="370147"/>
            <a:ext cx="18320136" cy="10648579"/>
          </a:xfrm>
          <a:custGeom>
            <a:avLst/>
            <a:gdLst/>
            <a:ahLst/>
            <a:cxnLst/>
            <a:rect r="r" b="b" t="t" l="l"/>
            <a:pathLst>
              <a:path h="10648579" w="18320136">
                <a:moveTo>
                  <a:pt x="0" y="0"/>
                </a:moveTo>
                <a:lnTo>
                  <a:pt x="18320136" y="0"/>
                </a:lnTo>
                <a:lnTo>
                  <a:pt x="18320136" y="10648579"/>
                </a:lnTo>
                <a:lnTo>
                  <a:pt x="0" y="10648579"/>
                </a:lnTo>
                <a:lnTo>
                  <a:pt x="0" y="0"/>
                </a:lnTo>
                <a:close/>
              </a:path>
            </a:pathLst>
          </a:custGeom>
          <a:blipFill>
            <a:blip r:embed="rId2"/>
            <a:stretch>
              <a:fillRect l="0" t="0" r="0" b="0"/>
            </a:stretch>
          </a:blipFill>
        </p:spPr>
      </p:sp>
      <p:sp>
        <p:nvSpPr>
          <p:cNvPr name="TextBox 3" id="3"/>
          <p:cNvSpPr txBox="true"/>
          <p:nvPr/>
        </p:nvSpPr>
        <p:spPr>
          <a:xfrm rot="0">
            <a:off x="495816" y="6278206"/>
            <a:ext cx="16343499" cy="3785535"/>
          </a:xfrm>
          <a:prstGeom prst="rect">
            <a:avLst/>
          </a:prstGeom>
        </p:spPr>
        <p:txBody>
          <a:bodyPr anchor="t" rtlCol="false" tIns="0" lIns="0" bIns="0" rIns="0">
            <a:spAutoFit/>
          </a:bodyPr>
          <a:lstStyle/>
          <a:p>
            <a:pPr algn="l">
              <a:lnSpc>
                <a:spcPts val="6839"/>
              </a:lnSpc>
            </a:pPr>
            <a:r>
              <a:rPr lang="en-US" sz="3976" b="true">
                <a:solidFill>
                  <a:srgbClr val="6B1FAD"/>
                </a:solidFill>
                <a:latin typeface="Arial MT Pro Bold"/>
                <a:ea typeface="Arial MT Pro Bold"/>
                <a:cs typeface="Arial MT Pro Bold"/>
                <a:sym typeface="Arial MT Pro Bold"/>
              </a:rPr>
              <a:t>Avec Noé Pendant 40 jours </a:t>
            </a:r>
          </a:p>
          <a:p>
            <a:pPr algn="l">
              <a:lnSpc>
                <a:spcPts val="2367"/>
              </a:lnSpc>
            </a:pPr>
          </a:p>
          <a:p>
            <a:pPr algn="l">
              <a:lnSpc>
                <a:spcPts val="6839"/>
              </a:lnSpc>
            </a:pPr>
            <a:r>
              <a:rPr lang="en-US" sz="3976" b="true">
                <a:solidFill>
                  <a:srgbClr val="6B1FAD"/>
                </a:solidFill>
                <a:latin typeface="Arial MT Pro Bold"/>
                <a:ea typeface="Arial MT Pro Bold"/>
                <a:cs typeface="Arial MT Pro Bold"/>
                <a:sym typeface="Arial MT Pro Bold"/>
              </a:rPr>
              <a:t>le Seigneur Purifie,  </a:t>
            </a:r>
          </a:p>
          <a:p>
            <a:pPr algn="l">
              <a:lnSpc>
                <a:spcPts val="6839"/>
              </a:lnSpc>
            </a:pPr>
            <a:r>
              <a:rPr lang="en-US" sz="3976" b="true">
                <a:solidFill>
                  <a:srgbClr val="6B1FAD"/>
                </a:solidFill>
                <a:latin typeface="Arial MT Pro Bold"/>
                <a:ea typeface="Arial MT Pro Bold"/>
                <a:cs typeface="Arial MT Pro Bold"/>
                <a:sym typeface="Arial MT Pro Bold"/>
              </a:rPr>
              <a:t>Le Seigneur Lave   </a:t>
            </a:r>
          </a:p>
          <a:p>
            <a:pPr algn="l">
              <a:lnSpc>
                <a:spcPts val="6839"/>
              </a:lnSpc>
            </a:pPr>
            <a:r>
              <a:rPr lang="en-US" sz="3976" b="true">
                <a:solidFill>
                  <a:srgbClr val="6B1FAD"/>
                </a:solidFill>
                <a:latin typeface="Arial MT Pro Bold"/>
                <a:ea typeface="Arial MT Pro Bold"/>
                <a:cs typeface="Arial MT Pro Bold"/>
                <a:sym typeface="Arial MT Pro Bold"/>
              </a:rPr>
              <a:t>Le Seigneur Recrée un terre nouvelle, un coeur nouveau</a:t>
            </a:r>
          </a:p>
        </p:txBody>
      </p:sp>
      <p:sp>
        <p:nvSpPr>
          <p:cNvPr name="Freeform 4" id="4"/>
          <p:cNvSpPr/>
          <p:nvPr/>
        </p:nvSpPr>
        <p:spPr>
          <a:xfrm flipH="false" flipV="false" rot="0">
            <a:off x="1028700" y="3979148"/>
            <a:ext cx="2334540" cy="2328703"/>
          </a:xfrm>
          <a:custGeom>
            <a:avLst/>
            <a:gdLst/>
            <a:ahLst/>
            <a:cxnLst/>
            <a:rect r="r" b="b" t="t" l="l"/>
            <a:pathLst>
              <a:path h="2328703" w="2334540">
                <a:moveTo>
                  <a:pt x="0" y="0"/>
                </a:moveTo>
                <a:lnTo>
                  <a:pt x="2334540" y="0"/>
                </a:lnTo>
                <a:lnTo>
                  <a:pt x="2334540" y="2328704"/>
                </a:lnTo>
                <a:lnTo>
                  <a:pt x="0" y="2328704"/>
                </a:lnTo>
                <a:lnTo>
                  <a:pt x="0" y="0"/>
                </a:lnTo>
                <a:close/>
              </a:path>
            </a:pathLst>
          </a:custGeom>
          <a:blipFill>
            <a:blip r:embed="rId3"/>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0" y="370147"/>
            <a:ext cx="18320136" cy="10648579"/>
          </a:xfrm>
          <a:custGeom>
            <a:avLst/>
            <a:gdLst/>
            <a:ahLst/>
            <a:cxnLst/>
            <a:rect r="r" b="b" t="t" l="l"/>
            <a:pathLst>
              <a:path h="10648579" w="18320136">
                <a:moveTo>
                  <a:pt x="0" y="0"/>
                </a:moveTo>
                <a:lnTo>
                  <a:pt x="18320136" y="0"/>
                </a:lnTo>
                <a:lnTo>
                  <a:pt x="18320136" y="10648579"/>
                </a:lnTo>
                <a:lnTo>
                  <a:pt x="0" y="10648579"/>
                </a:lnTo>
                <a:lnTo>
                  <a:pt x="0" y="0"/>
                </a:lnTo>
                <a:close/>
              </a:path>
            </a:pathLst>
          </a:custGeom>
          <a:blipFill>
            <a:blip r:embed="rId2"/>
            <a:stretch>
              <a:fillRect l="0" t="0" r="0" b="0"/>
            </a:stretch>
          </a:blipFill>
        </p:spPr>
      </p:sp>
      <p:sp>
        <p:nvSpPr>
          <p:cNvPr name="TextBox 3" id="3"/>
          <p:cNvSpPr txBox="true"/>
          <p:nvPr/>
        </p:nvSpPr>
        <p:spPr>
          <a:xfrm rot="0">
            <a:off x="316523" y="5736499"/>
            <a:ext cx="18365729" cy="4357035"/>
          </a:xfrm>
          <a:prstGeom prst="rect">
            <a:avLst/>
          </a:prstGeom>
        </p:spPr>
        <p:txBody>
          <a:bodyPr anchor="t" rtlCol="false" tIns="0" lIns="0" bIns="0" rIns="0">
            <a:spAutoFit/>
          </a:bodyPr>
          <a:lstStyle/>
          <a:p>
            <a:pPr algn="l">
              <a:lnSpc>
                <a:spcPts val="6839"/>
              </a:lnSpc>
            </a:pPr>
            <a:r>
              <a:rPr lang="en-US" sz="3976" b="true">
                <a:solidFill>
                  <a:srgbClr val="6B1FAD"/>
                </a:solidFill>
                <a:latin typeface="Arial MT Pro Bold"/>
                <a:ea typeface="Arial MT Pro Bold"/>
                <a:cs typeface="Arial MT Pro Bold"/>
                <a:sym typeface="Arial MT Pro Bold"/>
              </a:rPr>
              <a:t>Le Careme ressemble</a:t>
            </a:r>
          </a:p>
          <a:p>
            <a:pPr algn="l">
              <a:lnSpc>
                <a:spcPts val="6839"/>
              </a:lnSpc>
            </a:pPr>
            <a:r>
              <a:rPr lang="en-US" sz="3976" b="true">
                <a:solidFill>
                  <a:srgbClr val="6B1FAD"/>
                </a:solidFill>
                <a:latin typeface="Arial MT Pro Bold"/>
                <a:ea typeface="Arial MT Pro Bold"/>
                <a:cs typeface="Arial MT Pro Bold"/>
                <a:sym typeface="Arial MT Pro Bold"/>
              </a:rPr>
              <a:t>à ce temps du déluge : </a:t>
            </a:r>
          </a:p>
          <a:p>
            <a:pPr algn="l">
              <a:lnSpc>
                <a:spcPts val="6839"/>
              </a:lnSpc>
            </a:pPr>
            <a:r>
              <a:rPr lang="en-US" sz="3976" b="true">
                <a:solidFill>
                  <a:srgbClr val="6B1FAD"/>
                </a:solidFill>
                <a:latin typeface="Arial MT Pro Bold"/>
                <a:ea typeface="Arial MT Pro Bold"/>
                <a:cs typeface="Arial MT Pro Bold"/>
                <a:sym typeface="Arial MT Pro Bold"/>
              </a:rPr>
              <a:t>tout ce qui encombre notre vie doit être lavé </a:t>
            </a:r>
          </a:p>
          <a:p>
            <a:pPr algn="l">
              <a:lnSpc>
                <a:spcPts val="6839"/>
              </a:lnSpc>
            </a:pPr>
            <a:r>
              <a:rPr lang="en-US" sz="3976" b="true">
                <a:solidFill>
                  <a:srgbClr val="6B1FAD"/>
                </a:solidFill>
                <a:latin typeface="Arial MT Pro Bold"/>
                <a:ea typeface="Arial MT Pro Bold"/>
                <a:cs typeface="Arial MT Pro Bold"/>
                <a:sym typeface="Arial MT Pro Bold"/>
              </a:rPr>
              <a:t>par le Seigneur, pour que nous puissions </a:t>
            </a:r>
          </a:p>
          <a:p>
            <a:pPr algn="l">
              <a:lnSpc>
                <a:spcPts val="6839"/>
              </a:lnSpc>
            </a:pPr>
            <a:r>
              <a:rPr lang="en-US" b="true" sz="3976">
                <a:solidFill>
                  <a:srgbClr val="6B1FAD"/>
                </a:solidFill>
                <a:latin typeface="Arial MT Pro Bold"/>
                <a:ea typeface="Arial MT Pro Bold"/>
                <a:cs typeface="Arial MT Pro Bold"/>
                <a:sym typeface="Arial MT Pro Bold"/>
              </a:rPr>
              <a:t>renaitre à la vie avec Dieu qui fait alliance avec nous </a:t>
            </a:r>
          </a:p>
        </p:txBody>
      </p:sp>
      <p:sp>
        <p:nvSpPr>
          <p:cNvPr name="Freeform 4" id="4"/>
          <p:cNvSpPr/>
          <p:nvPr/>
        </p:nvSpPr>
        <p:spPr>
          <a:xfrm flipH="false" flipV="false" rot="0">
            <a:off x="1028700" y="3891078"/>
            <a:ext cx="2041023" cy="2035920"/>
          </a:xfrm>
          <a:custGeom>
            <a:avLst/>
            <a:gdLst/>
            <a:ahLst/>
            <a:cxnLst/>
            <a:rect r="r" b="b" t="t" l="l"/>
            <a:pathLst>
              <a:path h="2035920" w="2041023">
                <a:moveTo>
                  <a:pt x="0" y="0"/>
                </a:moveTo>
                <a:lnTo>
                  <a:pt x="2041023" y="0"/>
                </a:lnTo>
                <a:lnTo>
                  <a:pt x="2041023" y="2035921"/>
                </a:lnTo>
                <a:lnTo>
                  <a:pt x="0" y="2035921"/>
                </a:lnTo>
                <a:lnTo>
                  <a:pt x="0" y="0"/>
                </a:lnTo>
                <a:close/>
              </a:path>
            </a:pathLst>
          </a:custGeom>
          <a:blipFill>
            <a:blip r:embed="rId3"/>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4729883" y="1791858"/>
            <a:ext cx="5668137" cy="8229600"/>
          </a:xfrm>
          <a:custGeom>
            <a:avLst/>
            <a:gdLst/>
            <a:ahLst/>
            <a:cxnLst/>
            <a:rect r="r" b="b" t="t" l="l"/>
            <a:pathLst>
              <a:path h="8229600" w="5668137">
                <a:moveTo>
                  <a:pt x="0" y="0"/>
                </a:moveTo>
                <a:lnTo>
                  <a:pt x="5668137" y="0"/>
                </a:lnTo>
                <a:lnTo>
                  <a:pt x="5668137" y="8229600"/>
                </a:lnTo>
                <a:lnTo>
                  <a:pt x="0" y="8229600"/>
                </a:lnTo>
                <a:lnTo>
                  <a:pt x="0" y="0"/>
                </a:lnTo>
                <a:close/>
              </a:path>
            </a:pathLst>
          </a:custGeom>
          <a:blipFill>
            <a:blip r:embed="rId4"/>
            <a:stretch>
              <a:fillRect l="0" t="0" r="0" b="0"/>
            </a:stretch>
          </a:blipFill>
        </p:spPr>
      </p:sp>
      <p:sp>
        <p:nvSpPr>
          <p:cNvPr name="Freeform 5" id="5"/>
          <p:cNvSpPr/>
          <p:nvPr/>
        </p:nvSpPr>
        <p:spPr>
          <a:xfrm flipH="false" flipV="false" rot="0">
            <a:off x="11407670" y="3494066"/>
            <a:ext cx="6344253" cy="4583723"/>
          </a:xfrm>
          <a:custGeom>
            <a:avLst/>
            <a:gdLst/>
            <a:ahLst/>
            <a:cxnLst/>
            <a:rect r="r" b="b" t="t" l="l"/>
            <a:pathLst>
              <a:path h="4583723" w="6344253">
                <a:moveTo>
                  <a:pt x="0" y="0"/>
                </a:moveTo>
                <a:lnTo>
                  <a:pt x="6344253" y="0"/>
                </a:lnTo>
                <a:lnTo>
                  <a:pt x="6344253" y="4583724"/>
                </a:lnTo>
                <a:lnTo>
                  <a:pt x="0" y="4583724"/>
                </a:lnTo>
                <a:lnTo>
                  <a:pt x="0" y="0"/>
                </a:lnTo>
                <a:close/>
              </a:path>
            </a:pathLst>
          </a:custGeom>
          <a:blipFill>
            <a:blip r:embed="rId5"/>
            <a:stretch>
              <a:fillRect l="0" t="0" r="0" b="0"/>
            </a:stretch>
          </a:blipFill>
        </p:spPr>
      </p:sp>
      <p:sp>
        <p:nvSpPr>
          <p:cNvPr name="Freeform 6" id="6"/>
          <p:cNvSpPr/>
          <p:nvPr/>
        </p:nvSpPr>
        <p:spPr>
          <a:xfrm flipH="false" flipV="false" rot="0">
            <a:off x="223614" y="6718466"/>
            <a:ext cx="3500653" cy="3719153"/>
          </a:xfrm>
          <a:custGeom>
            <a:avLst/>
            <a:gdLst/>
            <a:ahLst/>
            <a:cxnLst/>
            <a:rect r="r" b="b" t="t" l="l"/>
            <a:pathLst>
              <a:path h="3719153" w="3500653">
                <a:moveTo>
                  <a:pt x="0" y="0"/>
                </a:moveTo>
                <a:lnTo>
                  <a:pt x="3500653" y="0"/>
                </a:lnTo>
                <a:lnTo>
                  <a:pt x="3500653" y="3719153"/>
                </a:lnTo>
                <a:lnTo>
                  <a:pt x="0" y="3719153"/>
                </a:lnTo>
                <a:lnTo>
                  <a:pt x="0" y="0"/>
                </a:lnTo>
                <a:close/>
              </a:path>
            </a:pathLst>
          </a:custGeom>
          <a:blipFill>
            <a:blip r:embed="rId6"/>
            <a:stretch>
              <a:fillRect l="0" t="0" r="0" b="0"/>
            </a:stretch>
          </a:blipFill>
        </p:spPr>
      </p:sp>
      <p:sp>
        <p:nvSpPr>
          <p:cNvPr name="TextBox 7" id="7"/>
          <p:cNvSpPr txBox="true"/>
          <p:nvPr/>
        </p:nvSpPr>
        <p:spPr>
          <a:xfrm rot="0">
            <a:off x="4007702" y="628943"/>
            <a:ext cx="12894500" cy="1505800"/>
          </a:xfrm>
          <a:prstGeom prst="rect">
            <a:avLst/>
          </a:prstGeom>
        </p:spPr>
        <p:txBody>
          <a:bodyPr anchor="t" rtlCol="false" tIns="0" lIns="0" bIns="0" rIns="0">
            <a:spAutoFit/>
          </a:bodyPr>
          <a:lstStyle/>
          <a:p>
            <a:pPr algn="ctr">
              <a:lnSpc>
                <a:spcPts val="10048"/>
              </a:lnSpc>
            </a:pPr>
            <a:r>
              <a:rPr lang="en-US" b="true" sz="9662" spc="-405">
                <a:solidFill>
                  <a:srgbClr val="FFFFFF"/>
                </a:solidFill>
                <a:latin typeface="Arial MT Pro Bold"/>
                <a:ea typeface="Arial MT Pro Bold"/>
                <a:cs typeface="Arial MT Pro Bold"/>
                <a:sym typeface="Arial MT Pro Bold"/>
              </a:rPr>
              <a:t>Moise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2173025" y="2351176"/>
            <a:ext cx="6631596" cy="5296987"/>
          </a:xfrm>
          <a:custGeom>
            <a:avLst/>
            <a:gdLst/>
            <a:ahLst/>
            <a:cxnLst/>
            <a:rect r="r" b="b" t="t" l="l"/>
            <a:pathLst>
              <a:path h="5296987" w="6631596">
                <a:moveTo>
                  <a:pt x="0" y="0"/>
                </a:moveTo>
                <a:lnTo>
                  <a:pt x="6631596" y="0"/>
                </a:lnTo>
                <a:lnTo>
                  <a:pt x="6631596" y="5296987"/>
                </a:lnTo>
                <a:lnTo>
                  <a:pt x="0" y="52969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47471" y="76200"/>
            <a:ext cx="8483254" cy="6404857"/>
          </a:xfrm>
          <a:custGeom>
            <a:avLst/>
            <a:gdLst/>
            <a:ahLst/>
            <a:cxnLst/>
            <a:rect r="r" b="b" t="t" l="l"/>
            <a:pathLst>
              <a:path h="6404857" w="8483254">
                <a:moveTo>
                  <a:pt x="0" y="0"/>
                </a:moveTo>
                <a:lnTo>
                  <a:pt x="8483254" y="0"/>
                </a:lnTo>
                <a:lnTo>
                  <a:pt x="8483254" y="6404857"/>
                </a:lnTo>
                <a:lnTo>
                  <a:pt x="0" y="64048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0" y="6893216"/>
            <a:ext cx="15049817" cy="3781240"/>
            <a:chOff x="0" y="0"/>
            <a:chExt cx="3963738" cy="995882"/>
          </a:xfrm>
        </p:grpSpPr>
        <p:sp>
          <p:nvSpPr>
            <p:cNvPr name="Freeform 5" id="5"/>
            <p:cNvSpPr/>
            <p:nvPr/>
          </p:nvSpPr>
          <p:spPr>
            <a:xfrm flipH="false" flipV="false" rot="0">
              <a:off x="0" y="0"/>
              <a:ext cx="3963738" cy="995882"/>
            </a:xfrm>
            <a:custGeom>
              <a:avLst/>
              <a:gdLst/>
              <a:ahLst/>
              <a:cxnLst/>
              <a:rect r="r" b="b" t="t" l="l"/>
              <a:pathLst>
                <a:path h="995882" w="3963738">
                  <a:moveTo>
                    <a:pt x="0" y="0"/>
                  </a:moveTo>
                  <a:lnTo>
                    <a:pt x="3963738" y="0"/>
                  </a:lnTo>
                  <a:lnTo>
                    <a:pt x="3963738" y="995882"/>
                  </a:lnTo>
                  <a:lnTo>
                    <a:pt x="0" y="995882"/>
                  </a:lnTo>
                  <a:close/>
                </a:path>
              </a:pathLst>
            </a:custGeom>
            <a:solidFill>
              <a:srgbClr val="FFFFFF"/>
            </a:solidFill>
          </p:spPr>
        </p:sp>
        <p:sp>
          <p:nvSpPr>
            <p:cNvPr name="TextBox 6" id="6"/>
            <p:cNvSpPr txBox="true"/>
            <p:nvPr/>
          </p:nvSpPr>
          <p:spPr>
            <a:xfrm>
              <a:off x="0" y="-38100"/>
              <a:ext cx="3963738" cy="1033982"/>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8384315" y="5948027"/>
            <a:ext cx="15049817" cy="4338973"/>
            <a:chOff x="0" y="0"/>
            <a:chExt cx="3963738" cy="1142775"/>
          </a:xfrm>
        </p:grpSpPr>
        <p:sp>
          <p:nvSpPr>
            <p:cNvPr name="Freeform 8" id="8"/>
            <p:cNvSpPr/>
            <p:nvPr/>
          </p:nvSpPr>
          <p:spPr>
            <a:xfrm flipH="false" flipV="false" rot="0">
              <a:off x="0" y="0"/>
              <a:ext cx="3963738" cy="1142775"/>
            </a:xfrm>
            <a:custGeom>
              <a:avLst/>
              <a:gdLst/>
              <a:ahLst/>
              <a:cxnLst/>
              <a:rect r="r" b="b" t="t" l="l"/>
              <a:pathLst>
                <a:path h="1142775" w="3963738">
                  <a:moveTo>
                    <a:pt x="0" y="0"/>
                  </a:moveTo>
                  <a:lnTo>
                    <a:pt x="3963738" y="0"/>
                  </a:lnTo>
                  <a:lnTo>
                    <a:pt x="3963738" y="1142775"/>
                  </a:lnTo>
                  <a:lnTo>
                    <a:pt x="0" y="1142775"/>
                  </a:lnTo>
                  <a:close/>
                </a:path>
              </a:pathLst>
            </a:custGeom>
            <a:solidFill>
              <a:srgbClr val="FFFFFF"/>
            </a:solidFill>
          </p:spPr>
        </p:sp>
        <p:sp>
          <p:nvSpPr>
            <p:cNvPr name="TextBox 9" id="9"/>
            <p:cNvSpPr txBox="true"/>
            <p:nvPr/>
          </p:nvSpPr>
          <p:spPr>
            <a:xfrm>
              <a:off x="0" y="-38100"/>
              <a:ext cx="3963738" cy="1180875"/>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0" y="6113100"/>
            <a:ext cx="18288000" cy="3145200"/>
          </a:xfrm>
          <a:prstGeom prst="rect">
            <a:avLst/>
          </a:prstGeom>
        </p:spPr>
        <p:txBody>
          <a:bodyPr anchor="t" rtlCol="false" tIns="0" lIns="0" bIns="0" rIns="0">
            <a:spAutoFit/>
          </a:bodyPr>
          <a:lstStyle/>
          <a:p>
            <a:pPr algn="ctr">
              <a:lnSpc>
                <a:spcPts val="6151"/>
              </a:lnSpc>
              <a:spcBef>
                <a:spcPct val="0"/>
              </a:spcBef>
            </a:pPr>
            <a:r>
              <a:rPr lang="en-US" b="true" sz="3576">
                <a:solidFill>
                  <a:srgbClr val="000000"/>
                </a:solidFill>
                <a:latin typeface="Arial MT Pro Bold"/>
                <a:ea typeface="Arial MT Pro Bold"/>
                <a:cs typeface="Arial MT Pro Bold"/>
                <a:sym typeface="Arial MT Pro Bold"/>
              </a:rPr>
              <a:t>                                                        “</a:t>
            </a:r>
            <a:r>
              <a:rPr lang="en-US" b="true" sz="3576">
                <a:solidFill>
                  <a:srgbClr val="000000"/>
                </a:solidFill>
                <a:latin typeface="Arial MT Pro Bold"/>
                <a:ea typeface="Arial MT Pro Bold"/>
                <a:cs typeface="Arial MT Pro Bold"/>
                <a:sym typeface="Arial MT Pro Bold"/>
              </a:rPr>
              <a:t>Moïse fut éduqué dans toute la sagesse des Égyptiens ; il était puissant par ses paroles et par ses actes. Comme il avait atteint l’âge de quarante ans, la pensée lui vint d’aller visiter ses frères, les fils d’Israël.</a:t>
            </a:r>
          </a:p>
          <a:p>
            <a:pPr algn="ctr">
              <a:lnSpc>
                <a:spcPts val="6151"/>
              </a:lnSpc>
              <a:spcBef>
                <a:spcPct val="0"/>
              </a:spcBef>
            </a:pPr>
            <a:r>
              <a:rPr lang="en-US" b="true" sz="3576">
                <a:solidFill>
                  <a:srgbClr val="000000"/>
                </a:solidFill>
                <a:latin typeface="Arial MT Pro Bold"/>
                <a:ea typeface="Arial MT Pro Bold"/>
                <a:cs typeface="Arial MT Pro Bold"/>
                <a:sym typeface="Arial MT Pro Bold"/>
              </a:rPr>
              <a:t> Act 7,22</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2173025" y="2351176"/>
            <a:ext cx="6631596" cy="5296987"/>
          </a:xfrm>
          <a:custGeom>
            <a:avLst/>
            <a:gdLst/>
            <a:ahLst/>
            <a:cxnLst/>
            <a:rect r="r" b="b" t="t" l="l"/>
            <a:pathLst>
              <a:path h="5296987" w="6631596">
                <a:moveTo>
                  <a:pt x="0" y="0"/>
                </a:moveTo>
                <a:lnTo>
                  <a:pt x="6631596" y="0"/>
                </a:lnTo>
                <a:lnTo>
                  <a:pt x="6631596" y="5296987"/>
                </a:lnTo>
                <a:lnTo>
                  <a:pt x="0" y="52969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47471" y="76200"/>
            <a:ext cx="8483254" cy="6404857"/>
          </a:xfrm>
          <a:custGeom>
            <a:avLst/>
            <a:gdLst/>
            <a:ahLst/>
            <a:cxnLst/>
            <a:rect r="r" b="b" t="t" l="l"/>
            <a:pathLst>
              <a:path h="6404857" w="8483254">
                <a:moveTo>
                  <a:pt x="0" y="0"/>
                </a:moveTo>
                <a:lnTo>
                  <a:pt x="8483254" y="0"/>
                </a:lnTo>
                <a:lnTo>
                  <a:pt x="8483254" y="6404857"/>
                </a:lnTo>
                <a:lnTo>
                  <a:pt x="0" y="64048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0" y="6893216"/>
            <a:ext cx="15049817" cy="3781240"/>
            <a:chOff x="0" y="0"/>
            <a:chExt cx="3963738" cy="995882"/>
          </a:xfrm>
        </p:grpSpPr>
        <p:sp>
          <p:nvSpPr>
            <p:cNvPr name="Freeform 5" id="5"/>
            <p:cNvSpPr/>
            <p:nvPr/>
          </p:nvSpPr>
          <p:spPr>
            <a:xfrm flipH="false" flipV="false" rot="0">
              <a:off x="0" y="0"/>
              <a:ext cx="3963738" cy="995882"/>
            </a:xfrm>
            <a:custGeom>
              <a:avLst/>
              <a:gdLst/>
              <a:ahLst/>
              <a:cxnLst/>
              <a:rect r="r" b="b" t="t" l="l"/>
              <a:pathLst>
                <a:path h="995882" w="3963738">
                  <a:moveTo>
                    <a:pt x="0" y="0"/>
                  </a:moveTo>
                  <a:lnTo>
                    <a:pt x="3963738" y="0"/>
                  </a:lnTo>
                  <a:lnTo>
                    <a:pt x="3963738" y="995882"/>
                  </a:lnTo>
                  <a:lnTo>
                    <a:pt x="0" y="995882"/>
                  </a:lnTo>
                  <a:close/>
                </a:path>
              </a:pathLst>
            </a:custGeom>
            <a:solidFill>
              <a:srgbClr val="FFFFFF"/>
            </a:solidFill>
          </p:spPr>
        </p:sp>
        <p:sp>
          <p:nvSpPr>
            <p:cNvPr name="TextBox 6" id="6"/>
            <p:cNvSpPr txBox="true"/>
            <p:nvPr/>
          </p:nvSpPr>
          <p:spPr>
            <a:xfrm>
              <a:off x="0" y="-38100"/>
              <a:ext cx="3963738" cy="1033982"/>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8384315" y="5948027"/>
            <a:ext cx="15049817" cy="4338973"/>
            <a:chOff x="0" y="0"/>
            <a:chExt cx="3963738" cy="1142775"/>
          </a:xfrm>
        </p:grpSpPr>
        <p:sp>
          <p:nvSpPr>
            <p:cNvPr name="Freeform 8" id="8"/>
            <p:cNvSpPr/>
            <p:nvPr/>
          </p:nvSpPr>
          <p:spPr>
            <a:xfrm flipH="false" flipV="false" rot="0">
              <a:off x="0" y="0"/>
              <a:ext cx="3963738" cy="1142775"/>
            </a:xfrm>
            <a:custGeom>
              <a:avLst/>
              <a:gdLst/>
              <a:ahLst/>
              <a:cxnLst/>
              <a:rect r="r" b="b" t="t" l="l"/>
              <a:pathLst>
                <a:path h="1142775" w="3963738">
                  <a:moveTo>
                    <a:pt x="0" y="0"/>
                  </a:moveTo>
                  <a:lnTo>
                    <a:pt x="3963738" y="0"/>
                  </a:lnTo>
                  <a:lnTo>
                    <a:pt x="3963738" y="1142775"/>
                  </a:lnTo>
                  <a:lnTo>
                    <a:pt x="0" y="1142775"/>
                  </a:lnTo>
                  <a:close/>
                </a:path>
              </a:pathLst>
            </a:custGeom>
            <a:solidFill>
              <a:srgbClr val="FFFFFF"/>
            </a:solidFill>
          </p:spPr>
        </p:sp>
        <p:sp>
          <p:nvSpPr>
            <p:cNvPr name="TextBox 9" id="9"/>
            <p:cNvSpPr txBox="true"/>
            <p:nvPr/>
          </p:nvSpPr>
          <p:spPr>
            <a:xfrm>
              <a:off x="0" y="-38100"/>
              <a:ext cx="3963738" cy="1180875"/>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0" y="6113100"/>
            <a:ext cx="18288000" cy="3145200"/>
          </a:xfrm>
          <a:prstGeom prst="rect">
            <a:avLst/>
          </a:prstGeom>
        </p:spPr>
        <p:txBody>
          <a:bodyPr anchor="t" rtlCol="false" tIns="0" lIns="0" bIns="0" rIns="0">
            <a:spAutoFit/>
          </a:bodyPr>
          <a:lstStyle/>
          <a:p>
            <a:pPr algn="ctr">
              <a:lnSpc>
                <a:spcPts val="6151"/>
              </a:lnSpc>
              <a:spcBef>
                <a:spcPct val="0"/>
              </a:spcBef>
            </a:pPr>
            <a:r>
              <a:rPr lang="en-US" b="true" sz="3576">
                <a:solidFill>
                  <a:srgbClr val="000000"/>
                </a:solidFill>
                <a:latin typeface="Arial MT Pro Bold"/>
                <a:ea typeface="Arial MT Pro Bold"/>
                <a:cs typeface="Arial MT Pro Bold"/>
                <a:sym typeface="Arial MT Pro Bold"/>
              </a:rPr>
              <a:t>                                                        “À ces mots, </a:t>
            </a:r>
            <a:r>
              <a:rPr lang="en-US" b="true" sz="3576">
                <a:solidFill>
                  <a:srgbClr val="000000"/>
                </a:solidFill>
                <a:latin typeface="Arial MT Pro Bold"/>
                <a:ea typeface="Arial MT Pro Bold"/>
                <a:cs typeface="Arial MT Pro Bold"/>
                <a:sym typeface="Arial MT Pro Bold"/>
              </a:rPr>
              <a:t>Moïse s’enfuit, et il séjourna </a:t>
            </a:r>
          </a:p>
          <a:p>
            <a:pPr algn="ctr">
              <a:lnSpc>
                <a:spcPts val="6151"/>
              </a:lnSpc>
              <a:spcBef>
                <a:spcPct val="0"/>
              </a:spcBef>
            </a:pPr>
            <a:r>
              <a:rPr lang="en-US" b="true" sz="3576">
                <a:solidFill>
                  <a:srgbClr val="000000"/>
                </a:solidFill>
                <a:latin typeface="Arial MT Pro Bold"/>
                <a:ea typeface="Arial MT Pro Bold"/>
                <a:cs typeface="Arial MT Pro Bold"/>
                <a:sym typeface="Arial MT Pro Bold"/>
              </a:rPr>
              <a:t>                                            en immigré dans le pays de Madiane, où il engendra deux fils. Quarante années s’écoulèrent ; un ange lui apparut au désert du mont Sinaï dans la flamme d’un buisson en feu.” Act 7,29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2173025" y="2351176"/>
            <a:ext cx="6631596" cy="5296987"/>
          </a:xfrm>
          <a:custGeom>
            <a:avLst/>
            <a:gdLst/>
            <a:ahLst/>
            <a:cxnLst/>
            <a:rect r="r" b="b" t="t" l="l"/>
            <a:pathLst>
              <a:path h="5296987" w="6631596">
                <a:moveTo>
                  <a:pt x="0" y="0"/>
                </a:moveTo>
                <a:lnTo>
                  <a:pt x="6631596" y="0"/>
                </a:lnTo>
                <a:lnTo>
                  <a:pt x="6631596" y="5296987"/>
                </a:lnTo>
                <a:lnTo>
                  <a:pt x="0" y="52969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47471" y="76200"/>
            <a:ext cx="8483254" cy="6404857"/>
          </a:xfrm>
          <a:custGeom>
            <a:avLst/>
            <a:gdLst/>
            <a:ahLst/>
            <a:cxnLst/>
            <a:rect r="r" b="b" t="t" l="l"/>
            <a:pathLst>
              <a:path h="6404857" w="8483254">
                <a:moveTo>
                  <a:pt x="0" y="0"/>
                </a:moveTo>
                <a:lnTo>
                  <a:pt x="8483254" y="0"/>
                </a:lnTo>
                <a:lnTo>
                  <a:pt x="8483254" y="6404857"/>
                </a:lnTo>
                <a:lnTo>
                  <a:pt x="0" y="64048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0" y="6893216"/>
            <a:ext cx="15049817" cy="3781240"/>
            <a:chOff x="0" y="0"/>
            <a:chExt cx="3963738" cy="995882"/>
          </a:xfrm>
        </p:grpSpPr>
        <p:sp>
          <p:nvSpPr>
            <p:cNvPr name="Freeform 5" id="5"/>
            <p:cNvSpPr/>
            <p:nvPr/>
          </p:nvSpPr>
          <p:spPr>
            <a:xfrm flipH="false" flipV="false" rot="0">
              <a:off x="0" y="0"/>
              <a:ext cx="3963738" cy="995882"/>
            </a:xfrm>
            <a:custGeom>
              <a:avLst/>
              <a:gdLst/>
              <a:ahLst/>
              <a:cxnLst/>
              <a:rect r="r" b="b" t="t" l="l"/>
              <a:pathLst>
                <a:path h="995882" w="3963738">
                  <a:moveTo>
                    <a:pt x="0" y="0"/>
                  </a:moveTo>
                  <a:lnTo>
                    <a:pt x="3963738" y="0"/>
                  </a:lnTo>
                  <a:lnTo>
                    <a:pt x="3963738" y="995882"/>
                  </a:lnTo>
                  <a:lnTo>
                    <a:pt x="0" y="995882"/>
                  </a:lnTo>
                  <a:close/>
                </a:path>
              </a:pathLst>
            </a:custGeom>
            <a:solidFill>
              <a:srgbClr val="FFFFFF"/>
            </a:solidFill>
          </p:spPr>
        </p:sp>
        <p:sp>
          <p:nvSpPr>
            <p:cNvPr name="TextBox 6" id="6"/>
            <p:cNvSpPr txBox="true"/>
            <p:nvPr/>
          </p:nvSpPr>
          <p:spPr>
            <a:xfrm>
              <a:off x="0" y="-38100"/>
              <a:ext cx="3963738" cy="1033982"/>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8384315" y="5948027"/>
            <a:ext cx="15049817" cy="4338973"/>
            <a:chOff x="0" y="0"/>
            <a:chExt cx="3963738" cy="1142775"/>
          </a:xfrm>
        </p:grpSpPr>
        <p:sp>
          <p:nvSpPr>
            <p:cNvPr name="Freeform 8" id="8"/>
            <p:cNvSpPr/>
            <p:nvPr/>
          </p:nvSpPr>
          <p:spPr>
            <a:xfrm flipH="false" flipV="false" rot="0">
              <a:off x="0" y="0"/>
              <a:ext cx="3963738" cy="1142775"/>
            </a:xfrm>
            <a:custGeom>
              <a:avLst/>
              <a:gdLst/>
              <a:ahLst/>
              <a:cxnLst/>
              <a:rect r="r" b="b" t="t" l="l"/>
              <a:pathLst>
                <a:path h="1142775" w="3963738">
                  <a:moveTo>
                    <a:pt x="0" y="0"/>
                  </a:moveTo>
                  <a:lnTo>
                    <a:pt x="3963738" y="0"/>
                  </a:lnTo>
                  <a:lnTo>
                    <a:pt x="3963738" y="1142775"/>
                  </a:lnTo>
                  <a:lnTo>
                    <a:pt x="0" y="1142775"/>
                  </a:lnTo>
                  <a:close/>
                </a:path>
              </a:pathLst>
            </a:custGeom>
            <a:solidFill>
              <a:srgbClr val="FFFFFF"/>
            </a:solidFill>
          </p:spPr>
        </p:sp>
        <p:sp>
          <p:nvSpPr>
            <p:cNvPr name="TextBox 9" id="9"/>
            <p:cNvSpPr txBox="true"/>
            <p:nvPr/>
          </p:nvSpPr>
          <p:spPr>
            <a:xfrm>
              <a:off x="0" y="-38100"/>
              <a:ext cx="3963738" cy="1180875"/>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0" y="6416326"/>
            <a:ext cx="18288000" cy="3145200"/>
          </a:xfrm>
          <a:prstGeom prst="rect">
            <a:avLst/>
          </a:prstGeom>
        </p:spPr>
        <p:txBody>
          <a:bodyPr anchor="t" rtlCol="false" tIns="0" lIns="0" bIns="0" rIns="0">
            <a:spAutoFit/>
          </a:bodyPr>
          <a:lstStyle/>
          <a:p>
            <a:pPr algn="ctr">
              <a:lnSpc>
                <a:spcPts val="6151"/>
              </a:lnSpc>
              <a:spcBef>
                <a:spcPct val="0"/>
              </a:spcBef>
            </a:pPr>
            <a:r>
              <a:rPr lang="en-US" b="true" sz="3576">
                <a:solidFill>
                  <a:srgbClr val="000000"/>
                </a:solidFill>
                <a:latin typeface="Arial MT Pro Bold"/>
                <a:ea typeface="Arial MT Pro Bold"/>
                <a:cs typeface="Arial MT Pro Bold"/>
                <a:sym typeface="Arial MT Pro Bold"/>
              </a:rPr>
              <a:t>                                                        “</a:t>
            </a:r>
            <a:r>
              <a:rPr lang="en-US" b="true" sz="3576">
                <a:solidFill>
                  <a:srgbClr val="000000"/>
                </a:solidFill>
                <a:latin typeface="Arial MT Pro Bold"/>
                <a:ea typeface="Arial MT Pro Bold"/>
                <a:cs typeface="Arial MT Pro Bold"/>
                <a:sym typeface="Arial MT Pro Bold"/>
              </a:rPr>
              <a:t>Moïse entra dans la nuée et gravit la montagne. Moïse resta sur la montagne quarante jours et quarante nuits..” Ex 24,18 </a:t>
            </a:r>
          </a:p>
          <a:p>
            <a:pPr algn="ctr">
              <a:lnSpc>
                <a:spcPts val="6151"/>
              </a:lnSpc>
              <a:spcBef>
                <a:spcPct val="0"/>
              </a:spcBef>
            </a:pPr>
            <a:r>
              <a:rPr lang="en-US" b="true" sz="3576">
                <a:solidFill>
                  <a:srgbClr val="000000"/>
                </a:solidFill>
                <a:latin typeface="Arial MT Pro Bold"/>
                <a:ea typeface="Arial MT Pro Bold"/>
                <a:cs typeface="Arial MT Pro Bold"/>
                <a:sym typeface="Arial MT Pro Bold"/>
              </a:rPr>
              <a:t>“C’est donc au bout de quarante jours et de quarante nuits que le Seigneur m’a donné ces deux tables de pierre, les tables de l’Alliance.” DT 9,9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2173025" y="2351176"/>
            <a:ext cx="6631596" cy="5296987"/>
          </a:xfrm>
          <a:custGeom>
            <a:avLst/>
            <a:gdLst/>
            <a:ahLst/>
            <a:cxnLst/>
            <a:rect r="r" b="b" t="t" l="l"/>
            <a:pathLst>
              <a:path h="5296987" w="6631596">
                <a:moveTo>
                  <a:pt x="0" y="0"/>
                </a:moveTo>
                <a:lnTo>
                  <a:pt x="6631596" y="0"/>
                </a:lnTo>
                <a:lnTo>
                  <a:pt x="6631596" y="5296987"/>
                </a:lnTo>
                <a:lnTo>
                  <a:pt x="0" y="52969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47471" y="76200"/>
            <a:ext cx="8483254" cy="6404857"/>
          </a:xfrm>
          <a:custGeom>
            <a:avLst/>
            <a:gdLst/>
            <a:ahLst/>
            <a:cxnLst/>
            <a:rect r="r" b="b" t="t" l="l"/>
            <a:pathLst>
              <a:path h="6404857" w="8483254">
                <a:moveTo>
                  <a:pt x="0" y="0"/>
                </a:moveTo>
                <a:lnTo>
                  <a:pt x="8483254" y="0"/>
                </a:lnTo>
                <a:lnTo>
                  <a:pt x="8483254" y="6404857"/>
                </a:lnTo>
                <a:lnTo>
                  <a:pt x="0" y="64048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0" y="6893216"/>
            <a:ext cx="15049817" cy="3781240"/>
            <a:chOff x="0" y="0"/>
            <a:chExt cx="3963738" cy="995882"/>
          </a:xfrm>
        </p:grpSpPr>
        <p:sp>
          <p:nvSpPr>
            <p:cNvPr name="Freeform 5" id="5"/>
            <p:cNvSpPr/>
            <p:nvPr/>
          </p:nvSpPr>
          <p:spPr>
            <a:xfrm flipH="false" flipV="false" rot="0">
              <a:off x="0" y="0"/>
              <a:ext cx="3963738" cy="995882"/>
            </a:xfrm>
            <a:custGeom>
              <a:avLst/>
              <a:gdLst/>
              <a:ahLst/>
              <a:cxnLst/>
              <a:rect r="r" b="b" t="t" l="l"/>
              <a:pathLst>
                <a:path h="995882" w="3963738">
                  <a:moveTo>
                    <a:pt x="0" y="0"/>
                  </a:moveTo>
                  <a:lnTo>
                    <a:pt x="3963738" y="0"/>
                  </a:lnTo>
                  <a:lnTo>
                    <a:pt x="3963738" y="995882"/>
                  </a:lnTo>
                  <a:lnTo>
                    <a:pt x="0" y="995882"/>
                  </a:lnTo>
                  <a:close/>
                </a:path>
              </a:pathLst>
            </a:custGeom>
            <a:solidFill>
              <a:srgbClr val="FFFFFF"/>
            </a:solidFill>
          </p:spPr>
        </p:sp>
        <p:sp>
          <p:nvSpPr>
            <p:cNvPr name="TextBox 6" id="6"/>
            <p:cNvSpPr txBox="true"/>
            <p:nvPr/>
          </p:nvSpPr>
          <p:spPr>
            <a:xfrm>
              <a:off x="0" y="-38100"/>
              <a:ext cx="3963738" cy="1033982"/>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8384315" y="5948027"/>
            <a:ext cx="15049817" cy="4338973"/>
            <a:chOff x="0" y="0"/>
            <a:chExt cx="3963738" cy="1142775"/>
          </a:xfrm>
        </p:grpSpPr>
        <p:sp>
          <p:nvSpPr>
            <p:cNvPr name="Freeform 8" id="8"/>
            <p:cNvSpPr/>
            <p:nvPr/>
          </p:nvSpPr>
          <p:spPr>
            <a:xfrm flipH="false" flipV="false" rot="0">
              <a:off x="0" y="0"/>
              <a:ext cx="3963738" cy="1142775"/>
            </a:xfrm>
            <a:custGeom>
              <a:avLst/>
              <a:gdLst/>
              <a:ahLst/>
              <a:cxnLst/>
              <a:rect r="r" b="b" t="t" l="l"/>
              <a:pathLst>
                <a:path h="1142775" w="3963738">
                  <a:moveTo>
                    <a:pt x="0" y="0"/>
                  </a:moveTo>
                  <a:lnTo>
                    <a:pt x="3963738" y="0"/>
                  </a:lnTo>
                  <a:lnTo>
                    <a:pt x="3963738" y="1142775"/>
                  </a:lnTo>
                  <a:lnTo>
                    <a:pt x="0" y="1142775"/>
                  </a:lnTo>
                  <a:close/>
                </a:path>
              </a:pathLst>
            </a:custGeom>
            <a:solidFill>
              <a:srgbClr val="FFFFFF"/>
            </a:solidFill>
          </p:spPr>
        </p:sp>
        <p:sp>
          <p:nvSpPr>
            <p:cNvPr name="TextBox 9" id="9"/>
            <p:cNvSpPr txBox="true"/>
            <p:nvPr/>
          </p:nvSpPr>
          <p:spPr>
            <a:xfrm>
              <a:off x="0" y="-38100"/>
              <a:ext cx="3963738" cy="1180875"/>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9525" y="5671802"/>
            <a:ext cx="18288000" cy="4707300"/>
          </a:xfrm>
          <a:prstGeom prst="rect">
            <a:avLst/>
          </a:prstGeom>
        </p:spPr>
        <p:txBody>
          <a:bodyPr anchor="t" rtlCol="false" tIns="0" lIns="0" bIns="0" rIns="0">
            <a:spAutoFit/>
          </a:bodyPr>
          <a:lstStyle/>
          <a:p>
            <a:pPr algn="ctr">
              <a:lnSpc>
                <a:spcPts val="6151"/>
              </a:lnSpc>
              <a:spcBef>
                <a:spcPct val="0"/>
              </a:spcBef>
            </a:pPr>
            <a:r>
              <a:rPr lang="en-US" b="true" sz="3576">
                <a:solidFill>
                  <a:srgbClr val="000000"/>
                </a:solidFill>
                <a:latin typeface="Arial MT Pro Bold"/>
                <a:ea typeface="Arial MT Pro Bold"/>
                <a:cs typeface="Arial MT Pro Bold"/>
                <a:sym typeface="Arial MT Pro Bold"/>
              </a:rPr>
              <a:t>                                                        “</a:t>
            </a:r>
            <a:r>
              <a:rPr lang="en-US" b="true" sz="3576">
                <a:solidFill>
                  <a:srgbClr val="000000"/>
                </a:solidFill>
                <a:latin typeface="Arial MT Pro Bold"/>
                <a:ea typeface="Arial MT Pro Bold"/>
                <a:cs typeface="Arial MT Pro Bold"/>
                <a:sym typeface="Arial MT Pro Bold"/>
              </a:rPr>
              <a:t>Moïse demeura sur le Sinaï avec le Seigneur.     </a:t>
            </a:r>
          </a:p>
          <a:p>
            <a:pPr algn="ctr">
              <a:lnSpc>
                <a:spcPts val="6151"/>
              </a:lnSpc>
              <a:spcBef>
                <a:spcPct val="0"/>
              </a:spcBef>
            </a:pPr>
            <a:r>
              <a:rPr lang="en-US" b="true" sz="3576">
                <a:solidFill>
                  <a:srgbClr val="000000"/>
                </a:solidFill>
                <a:latin typeface="Arial MT Pro Bold"/>
                <a:ea typeface="Arial MT Pro Bold"/>
                <a:cs typeface="Arial MT Pro Bold"/>
                <a:sym typeface="Arial MT Pro Bold"/>
              </a:rPr>
              <a:t>                     40 jours et 40 nuits ; il ne mangea pas de pain et ne but pas d’eau. </a:t>
            </a:r>
          </a:p>
          <a:p>
            <a:pPr algn="ctr">
              <a:lnSpc>
                <a:spcPts val="6151"/>
              </a:lnSpc>
              <a:spcBef>
                <a:spcPct val="0"/>
              </a:spcBef>
            </a:pPr>
            <a:r>
              <a:rPr lang="en-US" b="true" sz="3576">
                <a:solidFill>
                  <a:srgbClr val="000000"/>
                </a:solidFill>
                <a:latin typeface="Arial MT Pro Bold"/>
                <a:ea typeface="Arial MT Pro Bold"/>
                <a:cs typeface="Arial MT Pro Bold"/>
                <a:sym typeface="Arial MT Pro Bold"/>
              </a:rPr>
              <a:t>Sur les tables de pierre, il écrivit les paroles de l’Alliance, les Dix Paroles.</a:t>
            </a:r>
          </a:p>
          <a:p>
            <a:pPr algn="ctr">
              <a:lnSpc>
                <a:spcPts val="6151"/>
              </a:lnSpc>
              <a:spcBef>
                <a:spcPct val="0"/>
              </a:spcBef>
            </a:pPr>
            <a:r>
              <a:rPr lang="en-US" b="true" sz="3576">
                <a:solidFill>
                  <a:srgbClr val="000000"/>
                </a:solidFill>
                <a:latin typeface="Arial MT Pro Bold"/>
                <a:ea typeface="Arial MT Pro Bold"/>
                <a:cs typeface="Arial MT Pro Bold"/>
                <a:sym typeface="Arial MT Pro Bold"/>
              </a:rPr>
              <a:t>Lorsque Moïse descendit de la montagne du Sinaï, ayant en mains les deux tables du Témoignage, il ne savait pas que son visage rayonnait de lumière depuis qu’il avait parlé avec le Seigneur.” Ex 34,28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TextBox 2" id="2"/>
          <p:cNvSpPr txBox="true"/>
          <p:nvPr/>
        </p:nvSpPr>
        <p:spPr>
          <a:xfrm rot="0">
            <a:off x="3707817" y="2488519"/>
            <a:ext cx="12894500" cy="1505800"/>
          </a:xfrm>
          <a:prstGeom prst="rect">
            <a:avLst/>
          </a:prstGeom>
        </p:spPr>
        <p:txBody>
          <a:bodyPr anchor="t" rtlCol="false" tIns="0" lIns="0" bIns="0" rIns="0">
            <a:spAutoFit/>
          </a:bodyPr>
          <a:lstStyle/>
          <a:p>
            <a:pPr algn="ctr">
              <a:lnSpc>
                <a:spcPts val="10048"/>
              </a:lnSpc>
            </a:pPr>
            <a:r>
              <a:rPr lang="en-US" b="true" sz="9662" spc="-405">
                <a:solidFill>
                  <a:srgbClr val="FFFFFF"/>
                </a:solidFill>
                <a:latin typeface="Arial MT Pro Bold"/>
                <a:ea typeface="Arial MT Pro Bold"/>
                <a:cs typeface="Arial MT Pro Bold"/>
                <a:sym typeface="Arial MT Pro Bold"/>
              </a:rPr>
              <a:t>Le Carême pour moi </a:t>
            </a:r>
          </a:p>
        </p:txBody>
      </p:sp>
      <p:grpSp>
        <p:nvGrpSpPr>
          <p:cNvPr name="Group 3" id="3"/>
          <p:cNvGrpSpPr/>
          <p:nvPr/>
        </p:nvGrpSpPr>
        <p:grpSpPr>
          <a:xfrm rot="-851681">
            <a:off x="808966" y="7541919"/>
            <a:ext cx="21825170" cy="18180272"/>
            <a:chOff x="0" y="0"/>
            <a:chExt cx="5748193" cy="4788220"/>
          </a:xfrm>
        </p:grpSpPr>
        <p:sp>
          <p:nvSpPr>
            <p:cNvPr name="Freeform 4" id="4"/>
            <p:cNvSpPr/>
            <p:nvPr/>
          </p:nvSpPr>
          <p:spPr>
            <a:xfrm flipH="false" flipV="false" rot="0">
              <a:off x="0" y="0"/>
              <a:ext cx="5748193" cy="4788220"/>
            </a:xfrm>
            <a:custGeom>
              <a:avLst/>
              <a:gdLst/>
              <a:ahLst/>
              <a:cxnLst/>
              <a:rect r="r" b="b" t="t" l="l"/>
              <a:pathLst>
                <a:path h="4788220" w="5748193">
                  <a:moveTo>
                    <a:pt x="0" y="0"/>
                  </a:moveTo>
                  <a:lnTo>
                    <a:pt x="5748193" y="0"/>
                  </a:lnTo>
                  <a:lnTo>
                    <a:pt x="5748193" y="4788220"/>
                  </a:lnTo>
                  <a:lnTo>
                    <a:pt x="0" y="4788220"/>
                  </a:lnTo>
                  <a:close/>
                </a:path>
              </a:pathLst>
            </a:custGeom>
            <a:gradFill rotWithShape="true">
              <a:gsLst>
                <a:gs pos="0">
                  <a:srgbClr val="27DDDF">
                    <a:alpha val="0"/>
                  </a:srgbClr>
                </a:gs>
                <a:gs pos="100000">
                  <a:srgbClr val="27DDDF">
                    <a:alpha val="100000"/>
                  </a:srgbClr>
                </a:gs>
              </a:gsLst>
              <a:lin ang="5400000"/>
            </a:gradFill>
          </p:spPr>
        </p:sp>
        <p:sp>
          <p:nvSpPr>
            <p:cNvPr name="TextBox 5" id="5"/>
            <p:cNvSpPr txBox="true"/>
            <p:nvPr/>
          </p:nvSpPr>
          <p:spPr>
            <a:xfrm>
              <a:off x="0" y="19050"/>
              <a:ext cx="5748193" cy="4769170"/>
            </a:xfrm>
            <a:prstGeom prst="rect">
              <a:avLst/>
            </a:prstGeom>
          </p:spPr>
          <p:txBody>
            <a:bodyPr anchor="ctr" rtlCol="false" tIns="50800" lIns="50800" bIns="50800" rIns="50800"/>
            <a:lstStyle/>
            <a:p>
              <a:pPr algn="ctr">
                <a:lnSpc>
                  <a:spcPts val="1387"/>
                </a:lnSpc>
              </a:pPr>
            </a:p>
          </p:txBody>
        </p:sp>
      </p:grpSp>
      <p:sp>
        <p:nvSpPr>
          <p:cNvPr name="Freeform 6" id="6"/>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3969982" y="8077790"/>
            <a:ext cx="11404113" cy="11487660"/>
          </a:xfrm>
          <a:custGeom>
            <a:avLst/>
            <a:gdLst/>
            <a:ahLst/>
            <a:cxnLst/>
            <a:rect r="r" b="b" t="t" l="l"/>
            <a:pathLst>
              <a:path h="11487660" w="11404113">
                <a:moveTo>
                  <a:pt x="0" y="0"/>
                </a:moveTo>
                <a:lnTo>
                  <a:pt x="11404114" y="0"/>
                </a:lnTo>
                <a:lnTo>
                  <a:pt x="11404114"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4921226" y="-8704937"/>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8708947" y="7660050"/>
            <a:ext cx="2197480" cy="2073871"/>
          </a:xfrm>
          <a:custGeom>
            <a:avLst/>
            <a:gdLst/>
            <a:ahLst/>
            <a:cxnLst/>
            <a:rect r="r" b="b" t="t" l="l"/>
            <a:pathLst>
              <a:path h="2073871" w="2197480">
                <a:moveTo>
                  <a:pt x="0" y="0"/>
                </a:moveTo>
                <a:lnTo>
                  <a:pt x="2197479" y="0"/>
                </a:lnTo>
                <a:lnTo>
                  <a:pt x="2197479" y="2073872"/>
                </a:lnTo>
                <a:lnTo>
                  <a:pt x="0" y="2073872"/>
                </a:lnTo>
                <a:lnTo>
                  <a:pt x="0" y="0"/>
                </a:lnTo>
                <a:close/>
              </a:path>
            </a:pathLst>
          </a:custGeom>
          <a:blipFill>
            <a:blip r:embed="rId4"/>
            <a:stretch>
              <a:fillRect l="0" t="0" r="0" b="0"/>
            </a:stretch>
          </a:blipFill>
        </p:spPr>
      </p:sp>
      <p:sp>
        <p:nvSpPr>
          <p:cNvPr name="TextBox 11" id="11"/>
          <p:cNvSpPr txBox="true"/>
          <p:nvPr/>
        </p:nvSpPr>
        <p:spPr>
          <a:xfrm rot="0">
            <a:off x="734440" y="4331116"/>
            <a:ext cx="16819120" cy="3746673"/>
          </a:xfrm>
          <a:prstGeom prst="rect">
            <a:avLst/>
          </a:prstGeom>
        </p:spPr>
        <p:txBody>
          <a:bodyPr anchor="t" rtlCol="false" tIns="0" lIns="0" bIns="0" rIns="0">
            <a:spAutoFit/>
          </a:bodyPr>
          <a:lstStyle/>
          <a:p>
            <a:pPr algn="l" marL="923236" indent="-461618" lvl="1">
              <a:lnSpc>
                <a:spcPts val="7355"/>
              </a:lnSpc>
              <a:buFont typeface="Arial"/>
              <a:buChar char="•"/>
            </a:pPr>
            <a:r>
              <a:rPr lang="en-US" sz="4276">
                <a:solidFill>
                  <a:srgbClr val="FFFFFF"/>
                </a:solidFill>
                <a:latin typeface="Arial MT Pro"/>
                <a:ea typeface="Arial MT Pro"/>
                <a:cs typeface="Arial MT Pro"/>
                <a:sym typeface="Arial MT Pro"/>
              </a:rPr>
              <a:t>Quand j’entend le mot Carême qu’est ce qu’il me vient à l’Esprit ?</a:t>
            </a:r>
          </a:p>
          <a:p>
            <a:pPr algn="l" marL="923236" indent="-461618" lvl="1">
              <a:lnSpc>
                <a:spcPts val="7355"/>
              </a:lnSpc>
              <a:buFont typeface="Arial"/>
              <a:buChar char="•"/>
            </a:pPr>
            <a:r>
              <a:rPr lang="en-US" sz="4276">
                <a:solidFill>
                  <a:srgbClr val="FFFFFF"/>
                </a:solidFill>
                <a:latin typeface="Arial MT Pro"/>
                <a:ea typeface="Arial MT Pro"/>
                <a:cs typeface="Arial MT Pro"/>
                <a:sym typeface="Arial MT Pro"/>
              </a:rPr>
              <a:t>Est-ce que ce qui me vient est plutôt positif… ou plutôt négatif ?</a:t>
            </a:r>
          </a:p>
          <a:p>
            <a:pPr algn="l" marL="923236" indent="-461618" lvl="1">
              <a:lnSpc>
                <a:spcPts val="7355"/>
              </a:lnSpc>
              <a:buFont typeface="Arial"/>
              <a:buChar char="•"/>
            </a:pPr>
            <a:r>
              <a:rPr lang="en-US" sz="4276">
                <a:solidFill>
                  <a:srgbClr val="FFFFFF"/>
                </a:solidFill>
                <a:latin typeface="Arial MT Pro"/>
                <a:ea typeface="Arial MT Pro"/>
                <a:cs typeface="Arial MT Pro"/>
                <a:sym typeface="Arial MT Pro"/>
              </a:rPr>
              <a:t>Est-ce que j’associe le Carême à une bonne nouvelle… ou à une contrainte ?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2173025" y="2351176"/>
            <a:ext cx="6631596" cy="5296987"/>
          </a:xfrm>
          <a:custGeom>
            <a:avLst/>
            <a:gdLst/>
            <a:ahLst/>
            <a:cxnLst/>
            <a:rect r="r" b="b" t="t" l="l"/>
            <a:pathLst>
              <a:path h="5296987" w="6631596">
                <a:moveTo>
                  <a:pt x="0" y="0"/>
                </a:moveTo>
                <a:lnTo>
                  <a:pt x="6631596" y="0"/>
                </a:lnTo>
                <a:lnTo>
                  <a:pt x="6631596" y="5296987"/>
                </a:lnTo>
                <a:lnTo>
                  <a:pt x="0" y="52969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47471" y="76200"/>
            <a:ext cx="8483254" cy="6404857"/>
          </a:xfrm>
          <a:custGeom>
            <a:avLst/>
            <a:gdLst/>
            <a:ahLst/>
            <a:cxnLst/>
            <a:rect r="r" b="b" t="t" l="l"/>
            <a:pathLst>
              <a:path h="6404857" w="8483254">
                <a:moveTo>
                  <a:pt x="0" y="0"/>
                </a:moveTo>
                <a:lnTo>
                  <a:pt x="8483254" y="0"/>
                </a:lnTo>
                <a:lnTo>
                  <a:pt x="8483254" y="6404857"/>
                </a:lnTo>
                <a:lnTo>
                  <a:pt x="0" y="64048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0" y="6893216"/>
            <a:ext cx="15049817" cy="3781240"/>
            <a:chOff x="0" y="0"/>
            <a:chExt cx="3963738" cy="995882"/>
          </a:xfrm>
        </p:grpSpPr>
        <p:sp>
          <p:nvSpPr>
            <p:cNvPr name="Freeform 5" id="5"/>
            <p:cNvSpPr/>
            <p:nvPr/>
          </p:nvSpPr>
          <p:spPr>
            <a:xfrm flipH="false" flipV="false" rot="0">
              <a:off x="0" y="0"/>
              <a:ext cx="3963738" cy="995882"/>
            </a:xfrm>
            <a:custGeom>
              <a:avLst/>
              <a:gdLst/>
              <a:ahLst/>
              <a:cxnLst/>
              <a:rect r="r" b="b" t="t" l="l"/>
              <a:pathLst>
                <a:path h="995882" w="3963738">
                  <a:moveTo>
                    <a:pt x="0" y="0"/>
                  </a:moveTo>
                  <a:lnTo>
                    <a:pt x="3963738" y="0"/>
                  </a:lnTo>
                  <a:lnTo>
                    <a:pt x="3963738" y="995882"/>
                  </a:lnTo>
                  <a:lnTo>
                    <a:pt x="0" y="995882"/>
                  </a:lnTo>
                  <a:close/>
                </a:path>
              </a:pathLst>
            </a:custGeom>
            <a:solidFill>
              <a:srgbClr val="FFFFFF"/>
            </a:solidFill>
          </p:spPr>
        </p:sp>
        <p:sp>
          <p:nvSpPr>
            <p:cNvPr name="TextBox 6" id="6"/>
            <p:cNvSpPr txBox="true"/>
            <p:nvPr/>
          </p:nvSpPr>
          <p:spPr>
            <a:xfrm>
              <a:off x="0" y="-38100"/>
              <a:ext cx="3963738" cy="1033982"/>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8384315" y="5948027"/>
            <a:ext cx="15049817" cy="4338973"/>
            <a:chOff x="0" y="0"/>
            <a:chExt cx="3963738" cy="1142775"/>
          </a:xfrm>
        </p:grpSpPr>
        <p:sp>
          <p:nvSpPr>
            <p:cNvPr name="Freeform 8" id="8"/>
            <p:cNvSpPr/>
            <p:nvPr/>
          </p:nvSpPr>
          <p:spPr>
            <a:xfrm flipH="false" flipV="false" rot="0">
              <a:off x="0" y="0"/>
              <a:ext cx="3963738" cy="1142775"/>
            </a:xfrm>
            <a:custGeom>
              <a:avLst/>
              <a:gdLst/>
              <a:ahLst/>
              <a:cxnLst/>
              <a:rect r="r" b="b" t="t" l="l"/>
              <a:pathLst>
                <a:path h="1142775" w="3963738">
                  <a:moveTo>
                    <a:pt x="0" y="0"/>
                  </a:moveTo>
                  <a:lnTo>
                    <a:pt x="3963738" y="0"/>
                  </a:lnTo>
                  <a:lnTo>
                    <a:pt x="3963738" y="1142775"/>
                  </a:lnTo>
                  <a:lnTo>
                    <a:pt x="0" y="1142775"/>
                  </a:lnTo>
                  <a:close/>
                </a:path>
              </a:pathLst>
            </a:custGeom>
            <a:solidFill>
              <a:srgbClr val="FFFFFF"/>
            </a:solidFill>
          </p:spPr>
        </p:sp>
        <p:sp>
          <p:nvSpPr>
            <p:cNvPr name="TextBox 9" id="9"/>
            <p:cNvSpPr txBox="true"/>
            <p:nvPr/>
          </p:nvSpPr>
          <p:spPr>
            <a:xfrm>
              <a:off x="0" y="-38100"/>
              <a:ext cx="3963738" cy="1180875"/>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0" y="6113100"/>
            <a:ext cx="18288000" cy="3145200"/>
          </a:xfrm>
          <a:prstGeom prst="rect">
            <a:avLst/>
          </a:prstGeom>
        </p:spPr>
        <p:txBody>
          <a:bodyPr anchor="t" rtlCol="false" tIns="0" lIns="0" bIns="0" rIns="0">
            <a:spAutoFit/>
          </a:bodyPr>
          <a:lstStyle/>
          <a:p>
            <a:pPr algn="ctr">
              <a:lnSpc>
                <a:spcPts val="6151"/>
              </a:lnSpc>
              <a:spcBef>
                <a:spcPct val="0"/>
              </a:spcBef>
            </a:pPr>
            <a:r>
              <a:rPr lang="en-US" b="true" sz="3576">
                <a:solidFill>
                  <a:srgbClr val="000000"/>
                </a:solidFill>
                <a:latin typeface="Arial MT Pro Bold"/>
                <a:ea typeface="Arial MT Pro Bold"/>
                <a:cs typeface="Arial MT Pro Bold"/>
                <a:sym typeface="Arial MT Pro Bold"/>
              </a:rPr>
              <a:t>                                                        “Vous avez exploré le pays pendant quarante jours, chaque jour vaudra une année : vous porterez donc le poids de vos fautes pendant quarante ans, et vous saurez ce qu’il en coûte d’encourir ma réprobation. Moi, le Seigneur, j’ai parlé. </a:t>
            </a:r>
            <a:r>
              <a:rPr lang="en-US" b="true" sz="3576">
                <a:solidFill>
                  <a:srgbClr val="000000"/>
                </a:solidFill>
                <a:latin typeface="Arial MT Pro Bold"/>
                <a:ea typeface="Arial MT Pro Bold"/>
                <a:cs typeface="Arial MT Pro Bold"/>
                <a:sym typeface="Arial MT Pro Bold"/>
              </a:rPr>
              <a:t>” Nb 14,34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2173025" y="2351176"/>
            <a:ext cx="6631596" cy="5296987"/>
          </a:xfrm>
          <a:custGeom>
            <a:avLst/>
            <a:gdLst/>
            <a:ahLst/>
            <a:cxnLst/>
            <a:rect r="r" b="b" t="t" l="l"/>
            <a:pathLst>
              <a:path h="5296987" w="6631596">
                <a:moveTo>
                  <a:pt x="0" y="0"/>
                </a:moveTo>
                <a:lnTo>
                  <a:pt x="6631596" y="0"/>
                </a:lnTo>
                <a:lnTo>
                  <a:pt x="6631596" y="5296987"/>
                </a:lnTo>
                <a:lnTo>
                  <a:pt x="0" y="52969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47471" y="76200"/>
            <a:ext cx="8483254" cy="6404857"/>
          </a:xfrm>
          <a:custGeom>
            <a:avLst/>
            <a:gdLst/>
            <a:ahLst/>
            <a:cxnLst/>
            <a:rect r="r" b="b" t="t" l="l"/>
            <a:pathLst>
              <a:path h="6404857" w="8483254">
                <a:moveTo>
                  <a:pt x="0" y="0"/>
                </a:moveTo>
                <a:lnTo>
                  <a:pt x="8483254" y="0"/>
                </a:lnTo>
                <a:lnTo>
                  <a:pt x="8483254" y="6404857"/>
                </a:lnTo>
                <a:lnTo>
                  <a:pt x="0" y="64048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0" y="6893216"/>
            <a:ext cx="15049817" cy="3781240"/>
            <a:chOff x="0" y="0"/>
            <a:chExt cx="3963738" cy="995882"/>
          </a:xfrm>
        </p:grpSpPr>
        <p:sp>
          <p:nvSpPr>
            <p:cNvPr name="Freeform 5" id="5"/>
            <p:cNvSpPr/>
            <p:nvPr/>
          </p:nvSpPr>
          <p:spPr>
            <a:xfrm flipH="false" flipV="false" rot="0">
              <a:off x="0" y="0"/>
              <a:ext cx="3963738" cy="995882"/>
            </a:xfrm>
            <a:custGeom>
              <a:avLst/>
              <a:gdLst/>
              <a:ahLst/>
              <a:cxnLst/>
              <a:rect r="r" b="b" t="t" l="l"/>
              <a:pathLst>
                <a:path h="995882" w="3963738">
                  <a:moveTo>
                    <a:pt x="0" y="0"/>
                  </a:moveTo>
                  <a:lnTo>
                    <a:pt x="3963738" y="0"/>
                  </a:lnTo>
                  <a:lnTo>
                    <a:pt x="3963738" y="995882"/>
                  </a:lnTo>
                  <a:lnTo>
                    <a:pt x="0" y="995882"/>
                  </a:lnTo>
                  <a:close/>
                </a:path>
              </a:pathLst>
            </a:custGeom>
            <a:solidFill>
              <a:srgbClr val="FFFFFF"/>
            </a:solidFill>
          </p:spPr>
        </p:sp>
        <p:sp>
          <p:nvSpPr>
            <p:cNvPr name="TextBox 6" id="6"/>
            <p:cNvSpPr txBox="true"/>
            <p:nvPr/>
          </p:nvSpPr>
          <p:spPr>
            <a:xfrm>
              <a:off x="0" y="-38100"/>
              <a:ext cx="3963738" cy="1033982"/>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8384315" y="5948027"/>
            <a:ext cx="15049817" cy="4338973"/>
            <a:chOff x="0" y="0"/>
            <a:chExt cx="3963738" cy="1142775"/>
          </a:xfrm>
        </p:grpSpPr>
        <p:sp>
          <p:nvSpPr>
            <p:cNvPr name="Freeform 8" id="8"/>
            <p:cNvSpPr/>
            <p:nvPr/>
          </p:nvSpPr>
          <p:spPr>
            <a:xfrm flipH="false" flipV="false" rot="0">
              <a:off x="0" y="0"/>
              <a:ext cx="3963738" cy="1142775"/>
            </a:xfrm>
            <a:custGeom>
              <a:avLst/>
              <a:gdLst/>
              <a:ahLst/>
              <a:cxnLst/>
              <a:rect r="r" b="b" t="t" l="l"/>
              <a:pathLst>
                <a:path h="1142775" w="3963738">
                  <a:moveTo>
                    <a:pt x="0" y="0"/>
                  </a:moveTo>
                  <a:lnTo>
                    <a:pt x="3963738" y="0"/>
                  </a:lnTo>
                  <a:lnTo>
                    <a:pt x="3963738" y="1142775"/>
                  </a:lnTo>
                  <a:lnTo>
                    <a:pt x="0" y="1142775"/>
                  </a:lnTo>
                  <a:close/>
                </a:path>
              </a:pathLst>
            </a:custGeom>
            <a:solidFill>
              <a:srgbClr val="FFFFFF"/>
            </a:solidFill>
          </p:spPr>
        </p:sp>
        <p:sp>
          <p:nvSpPr>
            <p:cNvPr name="TextBox 9" id="9"/>
            <p:cNvSpPr txBox="true"/>
            <p:nvPr/>
          </p:nvSpPr>
          <p:spPr>
            <a:xfrm>
              <a:off x="0" y="-38100"/>
              <a:ext cx="3963738" cy="1180875"/>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261571" y="5404341"/>
            <a:ext cx="18026429" cy="5454920"/>
          </a:xfrm>
          <a:prstGeom prst="rect">
            <a:avLst/>
          </a:prstGeom>
        </p:spPr>
        <p:txBody>
          <a:bodyPr anchor="t" rtlCol="false" tIns="0" lIns="0" bIns="0" rIns="0">
            <a:spAutoFit/>
          </a:bodyPr>
          <a:lstStyle/>
          <a:p>
            <a:pPr algn="ctr">
              <a:lnSpc>
                <a:spcPts val="5364"/>
              </a:lnSpc>
            </a:pPr>
            <a:r>
              <a:rPr lang="en-US" b="true" sz="3576">
                <a:solidFill>
                  <a:srgbClr val="6B1FAD"/>
                </a:solidFill>
                <a:latin typeface="Arial MT Pro Bold"/>
                <a:ea typeface="Arial MT Pro Bold"/>
                <a:cs typeface="Arial MT Pro Bold"/>
                <a:sym typeface="Arial MT Pro Bold"/>
              </a:rPr>
              <a:t>                                                      Chez Moïse, </a:t>
            </a:r>
          </a:p>
          <a:p>
            <a:pPr algn="ctr">
              <a:lnSpc>
                <a:spcPts val="5364"/>
              </a:lnSpc>
            </a:pPr>
            <a:r>
              <a:rPr lang="en-US" b="true" sz="3576">
                <a:solidFill>
                  <a:srgbClr val="6B1FAD"/>
                </a:solidFill>
                <a:latin typeface="Arial MT Pro Bold"/>
                <a:ea typeface="Arial MT Pro Bold"/>
                <a:cs typeface="Arial MT Pro Bold"/>
                <a:sym typeface="Arial MT Pro Bold"/>
              </a:rPr>
              <a:t>                                              le chiffre 40 marque chaque grande étape de sa vie :</a:t>
            </a:r>
          </a:p>
          <a:p>
            <a:pPr algn="ctr">
              <a:lnSpc>
                <a:spcPts val="5364"/>
              </a:lnSpc>
            </a:pPr>
            <a:r>
              <a:rPr lang="en-US" b="true" sz="3576">
                <a:solidFill>
                  <a:srgbClr val="6B1FAD"/>
                </a:solidFill>
                <a:latin typeface="Arial MT Pro Bold"/>
                <a:ea typeface="Arial MT Pro Bold"/>
                <a:cs typeface="Arial MT Pro Bold"/>
                <a:sym typeface="Arial MT Pro Bold"/>
              </a:rPr>
              <a:t>40 ans en Égypte pour apprendre, 40 ans au désert avant de rencontrer le Seigneur dans le buisson,  40 jours sur la montagne pour parler avec Dieu et recevoir la Loi, et puis 40 ans dans le désert avant d’arriver à la Terre Promise.</a:t>
            </a:r>
          </a:p>
          <a:p>
            <a:pPr algn="ctr">
              <a:lnSpc>
                <a:spcPts val="5364"/>
              </a:lnSpc>
            </a:pPr>
            <a:r>
              <a:rPr lang="en-US" b="true" sz="3576">
                <a:solidFill>
                  <a:srgbClr val="6B1FAD"/>
                </a:solidFill>
                <a:latin typeface="Arial MT Pro Bold"/>
                <a:ea typeface="Arial MT Pro Bold"/>
                <a:cs typeface="Arial MT Pro Bold"/>
                <a:sym typeface="Arial MT Pro Bold"/>
              </a:rPr>
              <a:t>Le chiffre 40 exprime donc un temps de formation, de transformation et de préparation à la mission</a:t>
            </a:r>
            <a:r>
              <a:rPr lang="en-US" b="true" sz="3576">
                <a:solidFill>
                  <a:srgbClr val="6B1FAD"/>
                </a:solidFill>
                <a:latin typeface="Arial MT Pro Bold"/>
                <a:ea typeface="Arial MT Pro Bold"/>
                <a:cs typeface="Arial MT Pro Bold"/>
                <a:sym typeface="Arial MT Pro Bold"/>
              </a:rPr>
              <a:t> que Dieu confie. Un temps ou Dieu parle </a:t>
            </a:r>
          </a:p>
          <a:p>
            <a:pPr algn="ctr">
              <a:lnSpc>
                <a:spcPts val="5364"/>
              </a:lnSpc>
            </a:pPr>
          </a:p>
        </p:txBody>
      </p:sp>
      <p:sp>
        <p:nvSpPr>
          <p:cNvPr name="Freeform 11" id="11"/>
          <p:cNvSpPr/>
          <p:nvPr/>
        </p:nvSpPr>
        <p:spPr>
          <a:xfrm flipH="false" flipV="false" rot="0">
            <a:off x="15389469" y="1821200"/>
            <a:ext cx="2334540" cy="2328703"/>
          </a:xfrm>
          <a:custGeom>
            <a:avLst/>
            <a:gdLst/>
            <a:ahLst/>
            <a:cxnLst/>
            <a:rect r="r" b="b" t="t" l="l"/>
            <a:pathLst>
              <a:path h="2328703" w="2334540">
                <a:moveTo>
                  <a:pt x="0" y="0"/>
                </a:moveTo>
                <a:lnTo>
                  <a:pt x="2334540" y="0"/>
                </a:lnTo>
                <a:lnTo>
                  <a:pt x="2334540" y="2328703"/>
                </a:lnTo>
                <a:lnTo>
                  <a:pt x="0" y="2328703"/>
                </a:lnTo>
                <a:lnTo>
                  <a:pt x="0" y="0"/>
                </a:lnTo>
                <a:close/>
              </a:path>
            </a:pathLst>
          </a:custGeom>
          <a:blipFill>
            <a:blip r:embed="rId6"/>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2173025" y="2351176"/>
            <a:ext cx="6631596" cy="5296987"/>
          </a:xfrm>
          <a:custGeom>
            <a:avLst/>
            <a:gdLst/>
            <a:ahLst/>
            <a:cxnLst/>
            <a:rect r="r" b="b" t="t" l="l"/>
            <a:pathLst>
              <a:path h="5296987" w="6631596">
                <a:moveTo>
                  <a:pt x="0" y="0"/>
                </a:moveTo>
                <a:lnTo>
                  <a:pt x="6631596" y="0"/>
                </a:lnTo>
                <a:lnTo>
                  <a:pt x="6631596" y="5296987"/>
                </a:lnTo>
                <a:lnTo>
                  <a:pt x="0" y="52969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47471" y="76200"/>
            <a:ext cx="8483254" cy="6404857"/>
          </a:xfrm>
          <a:custGeom>
            <a:avLst/>
            <a:gdLst/>
            <a:ahLst/>
            <a:cxnLst/>
            <a:rect r="r" b="b" t="t" l="l"/>
            <a:pathLst>
              <a:path h="6404857" w="8483254">
                <a:moveTo>
                  <a:pt x="0" y="0"/>
                </a:moveTo>
                <a:lnTo>
                  <a:pt x="8483254" y="0"/>
                </a:lnTo>
                <a:lnTo>
                  <a:pt x="8483254" y="6404857"/>
                </a:lnTo>
                <a:lnTo>
                  <a:pt x="0" y="64048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0" y="6893216"/>
            <a:ext cx="15049817" cy="3781240"/>
            <a:chOff x="0" y="0"/>
            <a:chExt cx="3963738" cy="995882"/>
          </a:xfrm>
        </p:grpSpPr>
        <p:sp>
          <p:nvSpPr>
            <p:cNvPr name="Freeform 5" id="5"/>
            <p:cNvSpPr/>
            <p:nvPr/>
          </p:nvSpPr>
          <p:spPr>
            <a:xfrm flipH="false" flipV="false" rot="0">
              <a:off x="0" y="0"/>
              <a:ext cx="3963738" cy="995882"/>
            </a:xfrm>
            <a:custGeom>
              <a:avLst/>
              <a:gdLst/>
              <a:ahLst/>
              <a:cxnLst/>
              <a:rect r="r" b="b" t="t" l="l"/>
              <a:pathLst>
                <a:path h="995882" w="3963738">
                  <a:moveTo>
                    <a:pt x="0" y="0"/>
                  </a:moveTo>
                  <a:lnTo>
                    <a:pt x="3963738" y="0"/>
                  </a:lnTo>
                  <a:lnTo>
                    <a:pt x="3963738" y="995882"/>
                  </a:lnTo>
                  <a:lnTo>
                    <a:pt x="0" y="995882"/>
                  </a:lnTo>
                  <a:close/>
                </a:path>
              </a:pathLst>
            </a:custGeom>
            <a:solidFill>
              <a:srgbClr val="FFFFFF"/>
            </a:solidFill>
          </p:spPr>
        </p:sp>
        <p:sp>
          <p:nvSpPr>
            <p:cNvPr name="TextBox 6" id="6"/>
            <p:cNvSpPr txBox="true"/>
            <p:nvPr/>
          </p:nvSpPr>
          <p:spPr>
            <a:xfrm>
              <a:off x="0" y="-38100"/>
              <a:ext cx="3963738" cy="1033982"/>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8384315" y="5948027"/>
            <a:ext cx="15049817" cy="4338973"/>
            <a:chOff x="0" y="0"/>
            <a:chExt cx="3963738" cy="1142775"/>
          </a:xfrm>
        </p:grpSpPr>
        <p:sp>
          <p:nvSpPr>
            <p:cNvPr name="Freeform 8" id="8"/>
            <p:cNvSpPr/>
            <p:nvPr/>
          </p:nvSpPr>
          <p:spPr>
            <a:xfrm flipH="false" flipV="false" rot="0">
              <a:off x="0" y="0"/>
              <a:ext cx="3963738" cy="1142775"/>
            </a:xfrm>
            <a:custGeom>
              <a:avLst/>
              <a:gdLst/>
              <a:ahLst/>
              <a:cxnLst/>
              <a:rect r="r" b="b" t="t" l="l"/>
              <a:pathLst>
                <a:path h="1142775" w="3963738">
                  <a:moveTo>
                    <a:pt x="0" y="0"/>
                  </a:moveTo>
                  <a:lnTo>
                    <a:pt x="3963738" y="0"/>
                  </a:lnTo>
                  <a:lnTo>
                    <a:pt x="3963738" y="1142775"/>
                  </a:lnTo>
                  <a:lnTo>
                    <a:pt x="0" y="1142775"/>
                  </a:lnTo>
                  <a:close/>
                </a:path>
              </a:pathLst>
            </a:custGeom>
            <a:solidFill>
              <a:srgbClr val="FFFFFF"/>
            </a:solidFill>
          </p:spPr>
        </p:sp>
        <p:sp>
          <p:nvSpPr>
            <p:cNvPr name="TextBox 9" id="9"/>
            <p:cNvSpPr txBox="true"/>
            <p:nvPr/>
          </p:nvSpPr>
          <p:spPr>
            <a:xfrm>
              <a:off x="0" y="-38100"/>
              <a:ext cx="3963738" cy="1180875"/>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3741422" y="4612446"/>
            <a:ext cx="18026429" cy="6119160"/>
          </a:xfrm>
          <a:prstGeom prst="rect">
            <a:avLst/>
          </a:prstGeom>
        </p:spPr>
        <p:txBody>
          <a:bodyPr anchor="t" rtlCol="false" tIns="0" lIns="0" bIns="0" rIns="0">
            <a:spAutoFit/>
          </a:bodyPr>
          <a:lstStyle/>
          <a:p>
            <a:pPr algn="ctr">
              <a:lnSpc>
                <a:spcPts val="6839"/>
              </a:lnSpc>
            </a:pPr>
            <a:r>
              <a:rPr lang="en-US" b="true" sz="3976">
                <a:solidFill>
                  <a:srgbClr val="6B1FAD"/>
                </a:solidFill>
                <a:latin typeface="Arial MT Pro Bold"/>
                <a:ea typeface="Arial MT Pro Bold"/>
                <a:cs typeface="Arial MT Pro Bold"/>
                <a:sym typeface="Arial MT Pro Bold"/>
              </a:rPr>
              <a:t>                                                      </a:t>
            </a:r>
          </a:p>
          <a:p>
            <a:pPr algn="ctr">
              <a:lnSpc>
                <a:spcPts val="6839"/>
              </a:lnSpc>
            </a:pPr>
            <a:r>
              <a:rPr lang="en-US" b="true" sz="3976">
                <a:solidFill>
                  <a:srgbClr val="6B1FAD"/>
                </a:solidFill>
                <a:latin typeface="Arial MT Pro Bold"/>
                <a:ea typeface="Arial MT Pro Bold"/>
                <a:cs typeface="Arial MT Pro Bold"/>
                <a:sym typeface="Arial MT Pro Bold"/>
              </a:rPr>
              <a:t>Avec Moïse, </a:t>
            </a:r>
          </a:p>
          <a:p>
            <a:pPr algn="ctr">
              <a:lnSpc>
                <a:spcPts val="6839"/>
              </a:lnSpc>
            </a:pPr>
            <a:r>
              <a:rPr lang="en-US" b="true" sz="3976">
                <a:solidFill>
                  <a:srgbClr val="6B1FAD"/>
                </a:solidFill>
                <a:latin typeface="Arial MT Pro Bold"/>
                <a:ea typeface="Arial MT Pro Bold"/>
                <a:cs typeface="Arial MT Pro Bold"/>
                <a:sym typeface="Arial MT Pro Bold"/>
              </a:rPr>
              <a:t>Pendant 40 jours  </a:t>
            </a:r>
          </a:p>
          <a:p>
            <a:pPr algn="l" marL="858468" indent="-429234" lvl="1">
              <a:lnSpc>
                <a:spcPts val="6839"/>
              </a:lnSpc>
              <a:buFont typeface="Arial"/>
              <a:buChar char="•"/>
            </a:pPr>
            <a:r>
              <a:rPr lang="en-US" b="true" sz="3976">
                <a:solidFill>
                  <a:srgbClr val="6B1FAD"/>
                </a:solidFill>
                <a:latin typeface="Arial MT Pro Bold"/>
                <a:ea typeface="Arial MT Pro Bold"/>
                <a:cs typeface="Arial MT Pro Bold"/>
                <a:sym typeface="Arial MT Pro Bold"/>
              </a:rPr>
              <a:t>Le Seigneur Parle </a:t>
            </a:r>
          </a:p>
          <a:p>
            <a:pPr algn="l" marL="858468" indent="-429234" lvl="1">
              <a:lnSpc>
                <a:spcPts val="6839"/>
              </a:lnSpc>
              <a:buFont typeface="Arial"/>
              <a:buChar char="•"/>
            </a:pPr>
            <a:r>
              <a:rPr lang="en-US" b="true" sz="3976">
                <a:solidFill>
                  <a:srgbClr val="6B1FAD"/>
                </a:solidFill>
                <a:latin typeface="Arial MT Pro Bold"/>
                <a:ea typeface="Arial MT Pro Bold"/>
                <a:cs typeface="Arial MT Pro Bold"/>
                <a:sym typeface="Arial MT Pro Bold"/>
              </a:rPr>
              <a:t>Le Seigneur Façonne </a:t>
            </a:r>
          </a:p>
          <a:p>
            <a:pPr algn="l" marL="858468" indent="-429234" lvl="1">
              <a:lnSpc>
                <a:spcPts val="6839"/>
              </a:lnSpc>
              <a:buFont typeface="Arial"/>
              <a:buChar char="•"/>
            </a:pPr>
            <a:r>
              <a:rPr lang="en-US" b="true" sz="3976">
                <a:solidFill>
                  <a:srgbClr val="6B1FAD"/>
                </a:solidFill>
                <a:latin typeface="Arial MT Pro Bold"/>
                <a:ea typeface="Arial MT Pro Bold"/>
                <a:cs typeface="Arial MT Pro Bold"/>
                <a:sym typeface="Arial MT Pro Bold"/>
              </a:rPr>
              <a:t>Le Seigneur conduit vers une Terre nouvelle. </a:t>
            </a:r>
          </a:p>
          <a:p>
            <a:pPr algn="ctr">
              <a:lnSpc>
                <a:spcPts val="6839"/>
              </a:lnSpc>
              <a:spcBef>
                <a:spcPct val="0"/>
              </a:spcBef>
            </a:pPr>
          </a:p>
        </p:txBody>
      </p:sp>
      <p:sp>
        <p:nvSpPr>
          <p:cNvPr name="Freeform 11" id="11"/>
          <p:cNvSpPr/>
          <p:nvPr/>
        </p:nvSpPr>
        <p:spPr>
          <a:xfrm flipH="false" flipV="false" rot="0">
            <a:off x="15389469" y="1821200"/>
            <a:ext cx="2334540" cy="2328703"/>
          </a:xfrm>
          <a:custGeom>
            <a:avLst/>
            <a:gdLst/>
            <a:ahLst/>
            <a:cxnLst/>
            <a:rect r="r" b="b" t="t" l="l"/>
            <a:pathLst>
              <a:path h="2328703" w="2334540">
                <a:moveTo>
                  <a:pt x="0" y="0"/>
                </a:moveTo>
                <a:lnTo>
                  <a:pt x="2334540" y="0"/>
                </a:lnTo>
                <a:lnTo>
                  <a:pt x="2334540" y="2328703"/>
                </a:lnTo>
                <a:lnTo>
                  <a:pt x="0" y="2328703"/>
                </a:lnTo>
                <a:lnTo>
                  <a:pt x="0" y="0"/>
                </a:lnTo>
                <a:close/>
              </a:path>
            </a:pathLst>
          </a:custGeom>
          <a:blipFill>
            <a:blip r:embed="rId6"/>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2173025" y="2351176"/>
            <a:ext cx="6631596" cy="5296987"/>
          </a:xfrm>
          <a:custGeom>
            <a:avLst/>
            <a:gdLst/>
            <a:ahLst/>
            <a:cxnLst/>
            <a:rect r="r" b="b" t="t" l="l"/>
            <a:pathLst>
              <a:path h="5296987" w="6631596">
                <a:moveTo>
                  <a:pt x="0" y="0"/>
                </a:moveTo>
                <a:lnTo>
                  <a:pt x="6631596" y="0"/>
                </a:lnTo>
                <a:lnTo>
                  <a:pt x="6631596" y="5296987"/>
                </a:lnTo>
                <a:lnTo>
                  <a:pt x="0" y="52969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47471" y="76200"/>
            <a:ext cx="8483254" cy="6404857"/>
          </a:xfrm>
          <a:custGeom>
            <a:avLst/>
            <a:gdLst/>
            <a:ahLst/>
            <a:cxnLst/>
            <a:rect r="r" b="b" t="t" l="l"/>
            <a:pathLst>
              <a:path h="6404857" w="8483254">
                <a:moveTo>
                  <a:pt x="0" y="0"/>
                </a:moveTo>
                <a:lnTo>
                  <a:pt x="8483254" y="0"/>
                </a:lnTo>
                <a:lnTo>
                  <a:pt x="8483254" y="6404857"/>
                </a:lnTo>
                <a:lnTo>
                  <a:pt x="0" y="64048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0" y="6893216"/>
            <a:ext cx="15049817" cy="3781240"/>
            <a:chOff x="0" y="0"/>
            <a:chExt cx="3963738" cy="995882"/>
          </a:xfrm>
        </p:grpSpPr>
        <p:sp>
          <p:nvSpPr>
            <p:cNvPr name="Freeform 5" id="5"/>
            <p:cNvSpPr/>
            <p:nvPr/>
          </p:nvSpPr>
          <p:spPr>
            <a:xfrm flipH="false" flipV="false" rot="0">
              <a:off x="0" y="0"/>
              <a:ext cx="3963738" cy="995882"/>
            </a:xfrm>
            <a:custGeom>
              <a:avLst/>
              <a:gdLst/>
              <a:ahLst/>
              <a:cxnLst/>
              <a:rect r="r" b="b" t="t" l="l"/>
              <a:pathLst>
                <a:path h="995882" w="3963738">
                  <a:moveTo>
                    <a:pt x="0" y="0"/>
                  </a:moveTo>
                  <a:lnTo>
                    <a:pt x="3963738" y="0"/>
                  </a:lnTo>
                  <a:lnTo>
                    <a:pt x="3963738" y="995882"/>
                  </a:lnTo>
                  <a:lnTo>
                    <a:pt x="0" y="995882"/>
                  </a:lnTo>
                  <a:close/>
                </a:path>
              </a:pathLst>
            </a:custGeom>
            <a:solidFill>
              <a:srgbClr val="FFFFFF"/>
            </a:solidFill>
          </p:spPr>
        </p:sp>
        <p:sp>
          <p:nvSpPr>
            <p:cNvPr name="TextBox 6" id="6"/>
            <p:cNvSpPr txBox="true"/>
            <p:nvPr/>
          </p:nvSpPr>
          <p:spPr>
            <a:xfrm>
              <a:off x="0" y="-38100"/>
              <a:ext cx="3963738" cy="1033982"/>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8384315" y="5948027"/>
            <a:ext cx="15049817" cy="4338973"/>
            <a:chOff x="0" y="0"/>
            <a:chExt cx="3963738" cy="1142775"/>
          </a:xfrm>
        </p:grpSpPr>
        <p:sp>
          <p:nvSpPr>
            <p:cNvPr name="Freeform 8" id="8"/>
            <p:cNvSpPr/>
            <p:nvPr/>
          </p:nvSpPr>
          <p:spPr>
            <a:xfrm flipH="false" flipV="false" rot="0">
              <a:off x="0" y="0"/>
              <a:ext cx="3963738" cy="1142775"/>
            </a:xfrm>
            <a:custGeom>
              <a:avLst/>
              <a:gdLst/>
              <a:ahLst/>
              <a:cxnLst/>
              <a:rect r="r" b="b" t="t" l="l"/>
              <a:pathLst>
                <a:path h="1142775" w="3963738">
                  <a:moveTo>
                    <a:pt x="0" y="0"/>
                  </a:moveTo>
                  <a:lnTo>
                    <a:pt x="3963738" y="0"/>
                  </a:lnTo>
                  <a:lnTo>
                    <a:pt x="3963738" y="1142775"/>
                  </a:lnTo>
                  <a:lnTo>
                    <a:pt x="0" y="1142775"/>
                  </a:lnTo>
                  <a:close/>
                </a:path>
              </a:pathLst>
            </a:custGeom>
            <a:solidFill>
              <a:srgbClr val="FFFFFF"/>
            </a:solidFill>
          </p:spPr>
        </p:sp>
        <p:sp>
          <p:nvSpPr>
            <p:cNvPr name="TextBox 9" id="9"/>
            <p:cNvSpPr txBox="true"/>
            <p:nvPr/>
          </p:nvSpPr>
          <p:spPr>
            <a:xfrm>
              <a:off x="0" y="-38100"/>
              <a:ext cx="3963738" cy="1180875"/>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519112" y="5639672"/>
            <a:ext cx="18026429" cy="5425284"/>
          </a:xfrm>
          <a:prstGeom prst="rect">
            <a:avLst/>
          </a:prstGeom>
        </p:spPr>
        <p:txBody>
          <a:bodyPr anchor="t" rtlCol="false" tIns="0" lIns="0" bIns="0" rIns="0">
            <a:spAutoFit/>
          </a:bodyPr>
          <a:lstStyle/>
          <a:p>
            <a:pPr algn="ctr">
              <a:lnSpc>
                <a:spcPts val="475"/>
              </a:lnSpc>
            </a:pPr>
            <a:r>
              <a:rPr lang="en-US" b="true" sz="276">
                <a:solidFill>
                  <a:srgbClr val="6B1FAD"/>
                </a:solidFill>
                <a:latin typeface="Arial MT Pro Bold"/>
                <a:ea typeface="Arial MT Pro Bold"/>
                <a:cs typeface="Arial MT Pro Bold"/>
                <a:sym typeface="Arial MT Pro Bold"/>
              </a:rPr>
              <a:t>               </a:t>
            </a:r>
          </a:p>
          <a:p>
            <a:pPr algn="ctr">
              <a:lnSpc>
                <a:spcPts val="6151"/>
              </a:lnSpc>
            </a:pPr>
            <a:r>
              <a:rPr lang="en-US" b="true" sz="3576">
                <a:solidFill>
                  <a:srgbClr val="6B1FAD"/>
                </a:solidFill>
                <a:latin typeface="Arial MT Pro Bold"/>
                <a:ea typeface="Arial MT Pro Bold"/>
                <a:cs typeface="Arial MT Pro Bold"/>
                <a:sym typeface="Arial MT Pro Bold"/>
              </a:rPr>
              <a:t> Le Carême est </a:t>
            </a:r>
          </a:p>
          <a:p>
            <a:pPr algn="ctr">
              <a:lnSpc>
                <a:spcPts val="6151"/>
              </a:lnSpc>
            </a:pPr>
            <a:r>
              <a:rPr lang="en-US" b="true" sz="3576">
                <a:solidFill>
                  <a:srgbClr val="6B1FAD"/>
                </a:solidFill>
                <a:latin typeface="Arial MT Pro Bold"/>
                <a:ea typeface="Arial MT Pro Bold"/>
                <a:cs typeface="Arial MT Pro Bold"/>
                <a:sym typeface="Arial MT Pro Bold"/>
              </a:rPr>
              <a:t>  ce temps de Moïse :</a:t>
            </a:r>
          </a:p>
          <a:p>
            <a:pPr algn="l" marL="772113" indent="-386056" lvl="1">
              <a:lnSpc>
                <a:spcPts val="6151"/>
              </a:lnSpc>
              <a:buFont typeface="Arial"/>
              <a:buChar char="•"/>
            </a:pPr>
            <a:r>
              <a:rPr lang="en-US" b="true" sz="3576">
                <a:solidFill>
                  <a:srgbClr val="6B1FAD"/>
                </a:solidFill>
                <a:latin typeface="Arial MT Pro Bold"/>
                <a:ea typeface="Arial MT Pro Bold"/>
                <a:cs typeface="Arial MT Pro Bold"/>
                <a:sym typeface="Arial MT Pro Bold"/>
              </a:rPr>
              <a:t>un temps pour monter à la montagne,</a:t>
            </a:r>
          </a:p>
          <a:p>
            <a:pPr algn="l" marL="772113" indent="-386056" lvl="1">
              <a:lnSpc>
                <a:spcPts val="6151"/>
              </a:lnSpc>
              <a:buFont typeface="Arial"/>
              <a:buChar char="•"/>
            </a:pPr>
            <a:r>
              <a:rPr lang="en-US" b="true" sz="3576">
                <a:solidFill>
                  <a:srgbClr val="6B1FAD"/>
                </a:solidFill>
                <a:latin typeface="Arial MT Pro Bold"/>
                <a:ea typeface="Arial MT Pro Bold"/>
                <a:cs typeface="Arial MT Pro Bold"/>
                <a:sym typeface="Arial MT Pro Bold"/>
              </a:rPr>
              <a:t>un temps pour parler et écouter le Seigneur,</a:t>
            </a:r>
          </a:p>
          <a:p>
            <a:pPr algn="l" marL="772113" indent="-386056" lvl="1">
              <a:lnSpc>
                <a:spcPts val="6151"/>
              </a:lnSpc>
              <a:buFont typeface="Arial"/>
              <a:buChar char="•"/>
            </a:pPr>
            <a:r>
              <a:rPr lang="en-US" b="true" sz="3576">
                <a:solidFill>
                  <a:srgbClr val="6B1FAD"/>
                </a:solidFill>
                <a:latin typeface="Arial MT Pro Bold"/>
                <a:ea typeface="Arial MT Pro Bold"/>
                <a:cs typeface="Arial MT Pro Bold"/>
                <a:sym typeface="Arial MT Pro Bold"/>
              </a:rPr>
              <a:t>un temps pour laisser Dieu écrire sa Loi dans notre cœur,  </a:t>
            </a:r>
            <a:r>
              <a:rPr lang="en-US" b="true" sz="3576">
                <a:solidFill>
                  <a:srgbClr val="6B1FAD"/>
                </a:solidFill>
                <a:latin typeface="Arial MT Pro Bold"/>
                <a:ea typeface="Arial MT Pro Bold"/>
                <a:cs typeface="Arial MT Pro Bold"/>
                <a:sym typeface="Arial MT Pro Bold"/>
              </a:rPr>
              <a:t>afin d’avancer </a:t>
            </a:r>
          </a:p>
          <a:p>
            <a:pPr algn="l">
              <a:lnSpc>
                <a:spcPts val="6151"/>
              </a:lnSpc>
            </a:pPr>
            <a:r>
              <a:rPr lang="en-US" b="true" sz="3576">
                <a:solidFill>
                  <a:srgbClr val="6B1FAD"/>
                </a:solidFill>
                <a:latin typeface="Arial MT Pro Bold"/>
                <a:ea typeface="Arial MT Pro Bold"/>
                <a:cs typeface="Arial MT Pro Bold"/>
                <a:sym typeface="Arial MT Pro Bold"/>
              </a:rPr>
              <a:t>      </a:t>
            </a:r>
            <a:r>
              <a:rPr lang="en-US" b="true" sz="3576">
                <a:solidFill>
                  <a:srgbClr val="6B1FAD"/>
                </a:solidFill>
                <a:latin typeface="Arial MT Pro Bold"/>
                <a:ea typeface="Arial MT Pro Bold"/>
                <a:cs typeface="Arial MT Pro Bold"/>
                <a:sym typeface="Arial MT Pro Bold"/>
              </a:rPr>
              <a:t>vers la T</a:t>
            </a:r>
            <a:r>
              <a:rPr lang="en-US" b="true" sz="3576">
                <a:solidFill>
                  <a:srgbClr val="6B1FAD"/>
                </a:solidFill>
                <a:latin typeface="Arial MT Pro Bold"/>
                <a:ea typeface="Arial MT Pro Bold"/>
                <a:cs typeface="Arial MT Pro Bold"/>
                <a:sym typeface="Arial MT Pro Bold"/>
              </a:rPr>
              <a:t>erre nouvelle que Dieu prépare pour nous.</a:t>
            </a:r>
          </a:p>
          <a:p>
            <a:pPr algn="ctr">
              <a:lnSpc>
                <a:spcPts val="6151"/>
              </a:lnSpc>
              <a:spcBef>
                <a:spcPct val="0"/>
              </a:spcBef>
            </a:pPr>
          </a:p>
        </p:txBody>
      </p:sp>
      <p:sp>
        <p:nvSpPr>
          <p:cNvPr name="Freeform 11" id="11"/>
          <p:cNvSpPr/>
          <p:nvPr/>
        </p:nvSpPr>
        <p:spPr>
          <a:xfrm flipH="false" flipV="false" rot="0">
            <a:off x="15389469" y="1821200"/>
            <a:ext cx="2334540" cy="2328703"/>
          </a:xfrm>
          <a:custGeom>
            <a:avLst/>
            <a:gdLst/>
            <a:ahLst/>
            <a:cxnLst/>
            <a:rect r="r" b="b" t="t" l="l"/>
            <a:pathLst>
              <a:path h="2328703" w="2334540">
                <a:moveTo>
                  <a:pt x="0" y="0"/>
                </a:moveTo>
                <a:lnTo>
                  <a:pt x="2334540" y="0"/>
                </a:lnTo>
                <a:lnTo>
                  <a:pt x="2334540" y="2328703"/>
                </a:lnTo>
                <a:lnTo>
                  <a:pt x="0" y="2328703"/>
                </a:lnTo>
                <a:lnTo>
                  <a:pt x="0" y="0"/>
                </a:lnTo>
                <a:close/>
              </a:path>
            </a:pathLst>
          </a:custGeom>
          <a:blipFill>
            <a:blip r:embed="rId6"/>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4786922" y="1348228"/>
            <a:ext cx="4546618" cy="8743496"/>
          </a:xfrm>
          <a:custGeom>
            <a:avLst/>
            <a:gdLst/>
            <a:ahLst/>
            <a:cxnLst/>
            <a:rect r="r" b="b" t="t" l="l"/>
            <a:pathLst>
              <a:path h="8743496" w="4546618">
                <a:moveTo>
                  <a:pt x="0" y="0"/>
                </a:moveTo>
                <a:lnTo>
                  <a:pt x="4546618" y="0"/>
                </a:lnTo>
                <a:lnTo>
                  <a:pt x="4546618" y="8743496"/>
                </a:lnTo>
                <a:lnTo>
                  <a:pt x="0" y="87434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114590" y="4803726"/>
            <a:ext cx="7356840" cy="4952433"/>
          </a:xfrm>
          <a:custGeom>
            <a:avLst/>
            <a:gdLst/>
            <a:ahLst/>
            <a:cxnLst/>
            <a:rect r="r" b="b" t="t" l="l"/>
            <a:pathLst>
              <a:path h="4952433" w="7356840">
                <a:moveTo>
                  <a:pt x="0" y="0"/>
                </a:moveTo>
                <a:lnTo>
                  <a:pt x="7356840" y="0"/>
                </a:lnTo>
                <a:lnTo>
                  <a:pt x="7356840" y="4952433"/>
                </a:lnTo>
                <a:lnTo>
                  <a:pt x="0" y="4952433"/>
                </a:lnTo>
                <a:lnTo>
                  <a:pt x="0" y="0"/>
                </a:lnTo>
                <a:close/>
              </a:path>
            </a:pathLst>
          </a:custGeom>
          <a:blipFill>
            <a:blip r:embed="rId6"/>
            <a:stretch>
              <a:fillRect l="0" t="0" r="-1255" b="-8110"/>
            </a:stretch>
          </a:blipFill>
        </p:spPr>
      </p:sp>
      <p:sp>
        <p:nvSpPr>
          <p:cNvPr name="Freeform 6" id="6"/>
          <p:cNvSpPr/>
          <p:nvPr/>
        </p:nvSpPr>
        <p:spPr>
          <a:xfrm flipH="false" flipV="false" rot="0">
            <a:off x="595605" y="1348228"/>
            <a:ext cx="2912854" cy="3832703"/>
          </a:xfrm>
          <a:custGeom>
            <a:avLst/>
            <a:gdLst/>
            <a:ahLst/>
            <a:cxnLst/>
            <a:rect r="r" b="b" t="t" l="l"/>
            <a:pathLst>
              <a:path h="3832703" w="2912854">
                <a:moveTo>
                  <a:pt x="0" y="0"/>
                </a:moveTo>
                <a:lnTo>
                  <a:pt x="2912854" y="0"/>
                </a:lnTo>
                <a:lnTo>
                  <a:pt x="2912854" y="3832703"/>
                </a:lnTo>
                <a:lnTo>
                  <a:pt x="0" y="3832703"/>
                </a:lnTo>
                <a:lnTo>
                  <a:pt x="0" y="0"/>
                </a:lnTo>
                <a:close/>
              </a:path>
            </a:pathLst>
          </a:custGeom>
          <a:blipFill>
            <a:blip r:embed="rId7"/>
            <a:stretch>
              <a:fillRect l="0" t="0" r="0" b="0"/>
            </a:stretch>
          </a:blipFill>
        </p:spPr>
      </p:sp>
      <p:sp>
        <p:nvSpPr>
          <p:cNvPr name="Freeform 7" id="7"/>
          <p:cNvSpPr/>
          <p:nvPr/>
        </p:nvSpPr>
        <p:spPr>
          <a:xfrm flipH="false" flipV="false" rot="0">
            <a:off x="595605" y="5369860"/>
            <a:ext cx="2814525" cy="2519000"/>
          </a:xfrm>
          <a:custGeom>
            <a:avLst/>
            <a:gdLst/>
            <a:ahLst/>
            <a:cxnLst/>
            <a:rect r="r" b="b" t="t" l="l"/>
            <a:pathLst>
              <a:path h="2519000" w="2814525">
                <a:moveTo>
                  <a:pt x="0" y="0"/>
                </a:moveTo>
                <a:lnTo>
                  <a:pt x="2814524" y="0"/>
                </a:lnTo>
                <a:lnTo>
                  <a:pt x="2814524" y="2519000"/>
                </a:lnTo>
                <a:lnTo>
                  <a:pt x="0" y="2519000"/>
                </a:lnTo>
                <a:lnTo>
                  <a:pt x="0" y="0"/>
                </a:lnTo>
                <a:close/>
              </a:path>
            </a:pathLst>
          </a:custGeom>
          <a:blipFill>
            <a:blip r:embed="rId8"/>
            <a:stretch>
              <a:fillRect l="0" t="0" r="0" b="0"/>
            </a:stretch>
          </a:blipFill>
        </p:spPr>
      </p:sp>
      <p:sp>
        <p:nvSpPr>
          <p:cNvPr name="TextBox 8" id="8"/>
          <p:cNvSpPr txBox="true"/>
          <p:nvPr/>
        </p:nvSpPr>
        <p:spPr>
          <a:xfrm rot="0">
            <a:off x="5049814" y="2283365"/>
            <a:ext cx="12894500" cy="1505800"/>
          </a:xfrm>
          <a:prstGeom prst="rect">
            <a:avLst/>
          </a:prstGeom>
        </p:spPr>
        <p:txBody>
          <a:bodyPr anchor="t" rtlCol="false" tIns="0" lIns="0" bIns="0" rIns="0">
            <a:spAutoFit/>
          </a:bodyPr>
          <a:lstStyle/>
          <a:p>
            <a:pPr algn="ctr">
              <a:lnSpc>
                <a:spcPts val="10048"/>
              </a:lnSpc>
            </a:pPr>
            <a:r>
              <a:rPr lang="en-US" b="true" sz="9662" spc="-405">
                <a:solidFill>
                  <a:srgbClr val="FFFFFF"/>
                </a:solidFill>
                <a:latin typeface="Arial MT Pro Bold"/>
                <a:ea typeface="Arial MT Pro Bold"/>
                <a:cs typeface="Arial MT Pro Bold"/>
                <a:sym typeface="Arial MT Pro Bold"/>
              </a:rPr>
              <a:t>Jonas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03556" y="6680612"/>
            <a:ext cx="19201081" cy="7872443"/>
          </a:xfrm>
          <a:custGeom>
            <a:avLst/>
            <a:gdLst/>
            <a:ahLst/>
            <a:cxnLst/>
            <a:rect r="r" b="b" t="t" l="l"/>
            <a:pathLst>
              <a:path h="7872443" w="19201081">
                <a:moveTo>
                  <a:pt x="0" y="0"/>
                </a:moveTo>
                <a:lnTo>
                  <a:pt x="19201081" y="0"/>
                </a:lnTo>
                <a:lnTo>
                  <a:pt x="19201081" y="7872443"/>
                </a:lnTo>
                <a:lnTo>
                  <a:pt x="0" y="78724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0">
            <a:off x="-950881" y="1673469"/>
            <a:ext cx="6199889" cy="5905394"/>
          </a:xfrm>
          <a:custGeom>
            <a:avLst/>
            <a:gdLst/>
            <a:ahLst/>
            <a:cxnLst/>
            <a:rect r="r" b="b" t="t" l="l"/>
            <a:pathLst>
              <a:path h="5905394" w="6199889">
                <a:moveTo>
                  <a:pt x="6199889" y="0"/>
                </a:moveTo>
                <a:lnTo>
                  <a:pt x="0" y="0"/>
                </a:lnTo>
                <a:lnTo>
                  <a:pt x="0" y="5905394"/>
                </a:lnTo>
                <a:lnTo>
                  <a:pt x="6199889" y="5905394"/>
                </a:lnTo>
                <a:lnTo>
                  <a:pt x="619988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5249008" y="250581"/>
            <a:ext cx="12778154" cy="7050450"/>
          </a:xfrm>
          <a:prstGeom prst="rect">
            <a:avLst/>
          </a:prstGeom>
        </p:spPr>
        <p:txBody>
          <a:bodyPr anchor="t" rtlCol="false" tIns="0" lIns="0" bIns="0" rIns="0">
            <a:spAutoFit/>
          </a:bodyPr>
          <a:lstStyle/>
          <a:p>
            <a:pPr algn="ctr">
              <a:lnSpc>
                <a:spcPts val="6151"/>
              </a:lnSpc>
              <a:spcBef>
                <a:spcPct val="0"/>
              </a:spcBef>
            </a:pPr>
            <a:r>
              <a:rPr lang="en-US" b="true" sz="3576">
                <a:solidFill>
                  <a:srgbClr val="FFFFFF"/>
                </a:solidFill>
                <a:latin typeface="Arial MT Pro Bold"/>
                <a:ea typeface="Arial MT Pro Bold"/>
                <a:cs typeface="Arial MT Pro Bold"/>
                <a:sym typeface="Arial MT Pro Bold"/>
              </a:rPr>
              <a:t>J</a:t>
            </a:r>
            <a:r>
              <a:rPr lang="en-US" b="true" sz="3576">
                <a:solidFill>
                  <a:srgbClr val="FFFFFF"/>
                </a:solidFill>
                <a:latin typeface="Arial MT Pro Bold"/>
                <a:ea typeface="Arial MT Pro Bold"/>
                <a:cs typeface="Arial MT Pro Bold"/>
                <a:sym typeface="Arial MT Pro Bold"/>
              </a:rPr>
              <a:t>onas la parcourut une journée à peine en proclamant : </a:t>
            </a:r>
          </a:p>
          <a:p>
            <a:pPr algn="ctr">
              <a:lnSpc>
                <a:spcPts val="6151"/>
              </a:lnSpc>
              <a:spcBef>
                <a:spcPct val="0"/>
              </a:spcBef>
            </a:pPr>
            <a:r>
              <a:rPr lang="en-US" b="true" sz="3576">
                <a:solidFill>
                  <a:srgbClr val="FFFFFF"/>
                </a:solidFill>
                <a:latin typeface="Arial MT Pro Bold"/>
                <a:ea typeface="Arial MT Pro Bold"/>
                <a:cs typeface="Arial MT Pro Bold"/>
                <a:sym typeface="Arial MT Pro Bold"/>
              </a:rPr>
              <a:t>« Encore quarante jours, et Ninive sera détruite ! »</a:t>
            </a:r>
          </a:p>
          <a:p>
            <a:pPr algn="ctr">
              <a:lnSpc>
                <a:spcPts val="6151"/>
              </a:lnSpc>
              <a:spcBef>
                <a:spcPct val="0"/>
              </a:spcBef>
            </a:pPr>
            <a:r>
              <a:rPr lang="en-US" b="true" sz="3576">
                <a:solidFill>
                  <a:srgbClr val="FFFFFF"/>
                </a:solidFill>
                <a:latin typeface="Arial MT Pro Bold"/>
                <a:ea typeface="Arial MT Pro Bold"/>
                <a:cs typeface="Arial MT Pro Bold"/>
                <a:sym typeface="Arial MT Pro Bold"/>
              </a:rPr>
              <a:t>Aussitôt, les gens de Ninive crurent en Dieu. </a:t>
            </a:r>
          </a:p>
          <a:p>
            <a:pPr algn="ctr">
              <a:lnSpc>
                <a:spcPts val="6151"/>
              </a:lnSpc>
              <a:spcBef>
                <a:spcPct val="0"/>
              </a:spcBef>
            </a:pPr>
            <a:r>
              <a:rPr lang="en-US" b="true" sz="3576">
                <a:solidFill>
                  <a:srgbClr val="FFFFFF"/>
                </a:solidFill>
                <a:latin typeface="Arial MT Pro Bold"/>
                <a:ea typeface="Arial MT Pro Bold"/>
                <a:cs typeface="Arial MT Pro Bold"/>
                <a:sym typeface="Arial MT Pro Bold"/>
              </a:rPr>
              <a:t>Ils annoncèrent un jeûne, et tous, du plus grand au plus petit, se vêtirent de toile à sac.</a:t>
            </a:r>
          </a:p>
          <a:p>
            <a:pPr algn="ctr">
              <a:lnSpc>
                <a:spcPts val="6151"/>
              </a:lnSpc>
              <a:spcBef>
                <a:spcPct val="0"/>
              </a:spcBef>
            </a:pPr>
            <a:r>
              <a:rPr lang="en-US" b="true" sz="3576">
                <a:solidFill>
                  <a:srgbClr val="FFFFFF"/>
                </a:solidFill>
                <a:latin typeface="Arial MT Pro Bold"/>
                <a:ea typeface="Arial MT Pro Bold"/>
                <a:cs typeface="Arial MT Pro Bold"/>
                <a:sym typeface="Arial MT Pro Bold"/>
              </a:rPr>
              <a:t>La chose arriva jusqu’au roi de Ninive. Il se leva de son trône, quitta son manteau, se couvrit d’une toile à sac, et s’assit sur la cendre. JO 3,4</a:t>
            </a:r>
          </a:p>
          <a:p>
            <a:pPr algn="ctr">
              <a:lnSpc>
                <a:spcPts val="6151"/>
              </a:lnSpc>
              <a:spcBef>
                <a:spcPct val="0"/>
              </a:spcBef>
            </a:pPr>
          </a:p>
        </p:txBody>
      </p:sp>
      <p:sp>
        <p:nvSpPr>
          <p:cNvPr name="Freeform 7" id="7"/>
          <p:cNvSpPr/>
          <p:nvPr/>
        </p:nvSpPr>
        <p:spPr>
          <a:xfrm flipH="false" flipV="false" rot="0">
            <a:off x="-1694354" y="6907730"/>
            <a:ext cx="5151533" cy="3709104"/>
          </a:xfrm>
          <a:custGeom>
            <a:avLst/>
            <a:gdLst/>
            <a:ahLst/>
            <a:cxnLst/>
            <a:rect r="r" b="b" t="t" l="l"/>
            <a:pathLst>
              <a:path h="3709104" w="5151533">
                <a:moveTo>
                  <a:pt x="0" y="0"/>
                </a:moveTo>
                <a:lnTo>
                  <a:pt x="5151533" y="0"/>
                </a:lnTo>
                <a:lnTo>
                  <a:pt x="5151533" y="3709104"/>
                </a:lnTo>
                <a:lnTo>
                  <a:pt x="0" y="3709104"/>
                </a:lnTo>
                <a:lnTo>
                  <a:pt x="0" y="0"/>
                </a:lnTo>
                <a:close/>
              </a:path>
            </a:pathLst>
          </a:custGeom>
          <a:blipFill>
            <a:blip r:embed="rId8"/>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241935" y="3994319"/>
            <a:ext cx="19201081" cy="7872443"/>
          </a:xfrm>
          <a:custGeom>
            <a:avLst/>
            <a:gdLst/>
            <a:ahLst/>
            <a:cxnLst/>
            <a:rect r="r" b="b" t="t" l="l"/>
            <a:pathLst>
              <a:path h="7872443" w="19201081">
                <a:moveTo>
                  <a:pt x="0" y="0"/>
                </a:moveTo>
                <a:lnTo>
                  <a:pt x="19201081" y="0"/>
                </a:lnTo>
                <a:lnTo>
                  <a:pt x="19201081" y="7872443"/>
                </a:lnTo>
                <a:lnTo>
                  <a:pt x="0" y="78724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290076">
            <a:off x="-1027909" y="-1271961"/>
            <a:ext cx="6970438" cy="6639342"/>
          </a:xfrm>
          <a:custGeom>
            <a:avLst/>
            <a:gdLst/>
            <a:ahLst/>
            <a:cxnLst/>
            <a:rect r="r" b="b" t="t" l="l"/>
            <a:pathLst>
              <a:path h="6639342" w="6970438">
                <a:moveTo>
                  <a:pt x="6970437" y="0"/>
                </a:moveTo>
                <a:lnTo>
                  <a:pt x="0" y="0"/>
                </a:lnTo>
                <a:lnTo>
                  <a:pt x="0" y="6639342"/>
                </a:lnTo>
                <a:lnTo>
                  <a:pt x="6970437" y="6639342"/>
                </a:lnTo>
                <a:lnTo>
                  <a:pt x="6970437"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418777" y="824738"/>
            <a:ext cx="2334540" cy="2328703"/>
          </a:xfrm>
          <a:custGeom>
            <a:avLst/>
            <a:gdLst/>
            <a:ahLst/>
            <a:cxnLst/>
            <a:rect r="r" b="b" t="t" l="l"/>
            <a:pathLst>
              <a:path h="2328703" w="2334540">
                <a:moveTo>
                  <a:pt x="0" y="0"/>
                </a:moveTo>
                <a:lnTo>
                  <a:pt x="2334539" y="0"/>
                </a:lnTo>
                <a:lnTo>
                  <a:pt x="2334539" y="2328704"/>
                </a:lnTo>
                <a:lnTo>
                  <a:pt x="0" y="2328704"/>
                </a:lnTo>
                <a:lnTo>
                  <a:pt x="0" y="0"/>
                </a:lnTo>
                <a:close/>
              </a:path>
            </a:pathLst>
          </a:custGeom>
          <a:blipFill>
            <a:blip r:embed="rId8"/>
            <a:stretch>
              <a:fillRect l="0" t="0" r="0" b="0"/>
            </a:stretch>
          </a:blipFill>
        </p:spPr>
      </p:sp>
      <p:sp>
        <p:nvSpPr>
          <p:cNvPr name="Freeform 7" id="7"/>
          <p:cNvSpPr/>
          <p:nvPr/>
        </p:nvSpPr>
        <p:spPr>
          <a:xfrm flipH="false" flipV="false" rot="-1482189">
            <a:off x="-1336210" y="6324778"/>
            <a:ext cx="5439347" cy="3916330"/>
          </a:xfrm>
          <a:custGeom>
            <a:avLst/>
            <a:gdLst/>
            <a:ahLst/>
            <a:cxnLst/>
            <a:rect r="r" b="b" t="t" l="l"/>
            <a:pathLst>
              <a:path h="3916330" w="5439347">
                <a:moveTo>
                  <a:pt x="0" y="0"/>
                </a:moveTo>
                <a:lnTo>
                  <a:pt x="5439348" y="0"/>
                </a:lnTo>
                <a:lnTo>
                  <a:pt x="5439348" y="3916330"/>
                </a:lnTo>
                <a:lnTo>
                  <a:pt x="0" y="3916330"/>
                </a:lnTo>
                <a:lnTo>
                  <a:pt x="0" y="0"/>
                </a:lnTo>
                <a:close/>
              </a:path>
            </a:pathLst>
          </a:custGeom>
          <a:blipFill>
            <a:blip r:embed="rId9"/>
            <a:stretch>
              <a:fillRect l="0" t="0" r="0" b="0"/>
            </a:stretch>
          </a:blipFill>
        </p:spPr>
      </p:sp>
      <p:sp>
        <p:nvSpPr>
          <p:cNvPr name="TextBox 8" id="8"/>
          <p:cNvSpPr txBox="true"/>
          <p:nvPr/>
        </p:nvSpPr>
        <p:spPr>
          <a:xfrm rot="0">
            <a:off x="5377133" y="4150815"/>
            <a:ext cx="18026429" cy="6119160"/>
          </a:xfrm>
          <a:prstGeom prst="rect">
            <a:avLst/>
          </a:prstGeom>
        </p:spPr>
        <p:txBody>
          <a:bodyPr anchor="t" rtlCol="false" tIns="0" lIns="0" bIns="0" rIns="0">
            <a:spAutoFit/>
          </a:bodyPr>
          <a:lstStyle/>
          <a:p>
            <a:pPr algn="ctr">
              <a:lnSpc>
                <a:spcPts val="6839"/>
              </a:lnSpc>
            </a:pPr>
            <a:r>
              <a:rPr lang="en-US" b="true" sz="3976">
                <a:solidFill>
                  <a:srgbClr val="6B1FAD"/>
                </a:solidFill>
                <a:latin typeface="Arial MT Pro Bold"/>
                <a:ea typeface="Arial MT Pro Bold"/>
                <a:cs typeface="Arial MT Pro Bold"/>
                <a:sym typeface="Arial MT Pro Bold"/>
              </a:rPr>
              <a:t>                                                      </a:t>
            </a:r>
          </a:p>
          <a:p>
            <a:pPr algn="ctr">
              <a:lnSpc>
                <a:spcPts val="6839"/>
              </a:lnSpc>
            </a:pPr>
            <a:r>
              <a:rPr lang="en-US" b="true" sz="3976">
                <a:solidFill>
                  <a:srgbClr val="6B1FAD"/>
                </a:solidFill>
                <a:latin typeface="Arial MT Pro Bold"/>
                <a:ea typeface="Arial MT Pro Bold"/>
                <a:cs typeface="Arial MT Pro Bold"/>
                <a:sym typeface="Arial MT Pro Bold"/>
              </a:rPr>
              <a:t>Avec Jonas  </a:t>
            </a:r>
          </a:p>
          <a:p>
            <a:pPr algn="ctr">
              <a:lnSpc>
                <a:spcPts val="6839"/>
              </a:lnSpc>
            </a:pPr>
            <a:r>
              <a:rPr lang="en-US" b="true" sz="3976">
                <a:solidFill>
                  <a:srgbClr val="6B1FAD"/>
                </a:solidFill>
                <a:latin typeface="Arial MT Pro Bold"/>
                <a:ea typeface="Arial MT Pro Bold"/>
                <a:cs typeface="Arial MT Pro Bold"/>
                <a:sym typeface="Arial MT Pro Bold"/>
              </a:rPr>
              <a:t>Pendant 40 jours  </a:t>
            </a:r>
          </a:p>
          <a:p>
            <a:pPr algn="l" marL="858468" indent="-429234" lvl="1">
              <a:lnSpc>
                <a:spcPts val="6839"/>
              </a:lnSpc>
              <a:buFont typeface="Arial"/>
              <a:buChar char="•"/>
            </a:pPr>
            <a:r>
              <a:rPr lang="en-US" b="true" sz="3976">
                <a:solidFill>
                  <a:srgbClr val="6B1FAD"/>
                </a:solidFill>
                <a:latin typeface="Arial MT Pro Bold"/>
                <a:ea typeface="Arial MT Pro Bold"/>
                <a:cs typeface="Arial MT Pro Bold"/>
                <a:sym typeface="Arial MT Pro Bold"/>
              </a:rPr>
              <a:t>Le Seigneur avertit</a:t>
            </a:r>
          </a:p>
          <a:p>
            <a:pPr algn="l" marL="858468" indent="-429234" lvl="1">
              <a:lnSpc>
                <a:spcPts val="6839"/>
              </a:lnSpc>
              <a:buFont typeface="Arial"/>
              <a:buChar char="•"/>
            </a:pPr>
            <a:r>
              <a:rPr lang="en-US" b="true" sz="3976">
                <a:solidFill>
                  <a:srgbClr val="6B1FAD"/>
                </a:solidFill>
                <a:latin typeface="Arial MT Pro Bold"/>
                <a:ea typeface="Arial MT Pro Bold"/>
                <a:cs typeface="Arial MT Pro Bold"/>
                <a:sym typeface="Arial MT Pro Bold"/>
              </a:rPr>
              <a:t>Le Seigneur prend patience  </a:t>
            </a:r>
          </a:p>
          <a:p>
            <a:pPr algn="l" marL="858468" indent="-429234" lvl="1">
              <a:lnSpc>
                <a:spcPts val="6839"/>
              </a:lnSpc>
              <a:buFont typeface="Arial"/>
              <a:buChar char="•"/>
            </a:pPr>
            <a:r>
              <a:rPr lang="en-US" b="true" sz="3976">
                <a:solidFill>
                  <a:srgbClr val="6B1FAD"/>
                </a:solidFill>
                <a:latin typeface="Arial MT Pro Bold"/>
                <a:ea typeface="Arial MT Pro Bold"/>
                <a:cs typeface="Arial MT Pro Bold"/>
                <a:sym typeface="Arial MT Pro Bold"/>
              </a:rPr>
              <a:t>Le Seigneur fait misericorde </a:t>
            </a:r>
          </a:p>
          <a:p>
            <a:pPr algn="ctr">
              <a:lnSpc>
                <a:spcPts val="6839"/>
              </a:lnSpc>
              <a:spcBef>
                <a:spcPct val="0"/>
              </a:spcBef>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4913848"/>
            <a:ext cx="19201081" cy="7872443"/>
          </a:xfrm>
          <a:custGeom>
            <a:avLst/>
            <a:gdLst/>
            <a:ahLst/>
            <a:cxnLst/>
            <a:rect r="r" b="b" t="t" l="l"/>
            <a:pathLst>
              <a:path h="7872443" w="19201081">
                <a:moveTo>
                  <a:pt x="0" y="0"/>
                </a:moveTo>
                <a:lnTo>
                  <a:pt x="19201081" y="0"/>
                </a:lnTo>
                <a:lnTo>
                  <a:pt x="19201081" y="7872443"/>
                </a:lnTo>
                <a:lnTo>
                  <a:pt x="0" y="78724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569015">
            <a:off x="-1250220" y="-265169"/>
            <a:ext cx="6199889" cy="5905394"/>
          </a:xfrm>
          <a:custGeom>
            <a:avLst/>
            <a:gdLst/>
            <a:ahLst/>
            <a:cxnLst/>
            <a:rect r="r" b="b" t="t" l="l"/>
            <a:pathLst>
              <a:path h="5905394" w="6199889">
                <a:moveTo>
                  <a:pt x="6199888" y="0"/>
                </a:moveTo>
                <a:lnTo>
                  <a:pt x="0" y="0"/>
                </a:lnTo>
                <a:lnTo>
                  <a:pt x="0" y="5905394"/>
                </a:lnTo>
                <a:lnTo>
                  <a:pt x="6199888" y="5905394"/>
                </a:lnTo>
                <a:lnTo>
                  <a:pt x="6199888"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4309672" y="5872508"/>
            <a:ext cx="13600991" cy="5147559"/>
          </a:xfrm>
          <a:prstGeom prst="rect">
            <a:avLst/>
          </a:prstGeom>
        </p:spPr>
        <p:txBody>
          <a:bodyPr anchor="t" rtlCol="false" tIns="0" lIns="0" bIns="0" rIns="0">
            <a:spAutoFit/>
          </a:bodyPr>
          <a:lstStyle/>
          <a:p>
            <a:pPr algn="just">
              <a:lnSpc>
                <a:spcPts val="5848"/>
              </a:lnSpc>
            </a:pPr>
            <a:r>
              <a:rPr lang="en-US" b="true" sz="3400">
                <a:solidFill>
                  <a:srgbClr val="6B1FAD"/>
                </a:solidFill>
                <a:latin typeface="Arial MT Pro Bold"/>
                <a:ea typeface="Arial MT Pro Bold"/>
                <a:cs typeface="Arial MT Pro Bold"/>
                <a:sym typeface="Arial MT Pro Bold"/>
              </a:rPr>
              <a:t>                                                      </a:t>
            </a:r>
          </a:p>
          <a:p>
            <a:pPr algn="just">
              <a:lnSpc>
                <a:spcPts val="5848"/>
              </a:lnSpc>
            </a:pPr>
            <a:r>
              <a:rPr lang="en-US" b="true" sz="3400">
                <a:solidFill>
                  <a:srgbClr val="6B1FAD"/>
                </a:solidFill>
                <a:latin typeface="Arial MT Pro Bold"/>
                <a:ea typeface="Arial MT Pro Bold"/>
                <a:cs typeface="Arial MT Pro Bold"/>
                <a:sym typeface="Arial MT Pro Bold"/>
              </a:rPr>
              <a:t>Comme les habitants de Ninive, nous entrons dans un temps de 40 jours. Nous recevons la cendre non pas comme un signe de condamnation, </a:t>
            </a:r>
            <a:r>
              <a:rPr lang="en-US" b="true" sz="3400">
                <a:solidFill>
                  <a:srgbClr val="6B1FAD"/>
                </a:solidFill>
                <a:latin typeface="Arial MT Pro Bold"/>
                <a:ea typeface="Arial MT Pro Bold"/>
                <a:cs typeface="Arial MT Pro Bold"/>
                <a:sym typeface="Arial MT Pro Bold"/>
              </a:rPr>
              <a:t>mais comme un signe d’espérance.  </a:t>
            </a:r>
          </a:p>
          <a:p>
            <a:pPr algn="just">
              <a:lnSpc>
                <a:spcPts val="5848"/>
              </a:lnSpc>
            </a:pPr>
            <a:r>
              <a:rPr lang="en-US" b="true" sz="3400">
                <a:solidFill>
                  <a:srgbClr val="6B1FAD"/>
                </a:solidFill>
                <a:latin typeface="Arial MT Pro Bold"/>
                <a:ea typeface="Arial MT Pro Bold"/>
                <a:cs typeface="Arial MT Pro Bold"/>
                <a:sym typeface="Arial MT Pro Bold"/>
              </a:rPr>
              <a:t>Les cendres disent : “Changez de vie.” </a:t>
            </a:r>
          </a:p>
          <a:p>
            <a:pPr algn="just">
              <a:lnSpc>
                <a:spcPts val="5848"/>
              </a:lnSpc>
            </a:pPr>
            <a:r>
              <a:rPr lang="en-US" b="true" sz="3400">
                <a:solidFill>
                  <a:srgbClr val="6B1FAD"/>
                </a:solidFill>
                <a:latin typeface="Arial MT Pro Bold"/>
                <a:ea typeface="Arial MT Pro Bold"/>
                <a:cs typeface="Arial MT Pro Bold"/>
                <a:sym typeface="Arial MT Pro Bold"/>
              </a:rPr>
              <a:t>Et Dieu répond : “Je fais miséricorde.”</a:t>
            </a:r>
          </a:p>
          <a:p>
            <a:pPr algn="just">
              <a:lnSpc>
                <a:spcPts val="5848"/>
              </a:lnSpc>
              <a:spcBef>
                <a:spcPct val="0"/>
              </a:spcBef>
            </a:pPr>
          </a:p>
        </p:txBody>
      </p:sp>
      <p:sp>
        <p:nvSpPr>
          <p:cNvPr name="Freeform 7" id="7"/>
          <p:cNvSpPr/>
          <p:nvPr/>
        </p:nvSpPr>
        <p:spPr>
          <a:xfrm flipH="false" flipV="false" rot="0">
            <a:off x="15360162" y="1028700"/>
            <a:ext cx="2334540" cy="2328703"/>
          </a:xfrm>
          <a:custGeom>
            <a:avLst/>
            <a:gdLst/>
            <a:ahLst/>
            <a:cxnLst/>
            <a:rect r="r" b="b" t="t" l="l"/>
            <a:pathLst>
              <a:path h="2328703" w="2334540">
                <a:moveTo>
                  <a:pt x="0" y="0"/>
                </a:moveTo>
                <a:lnTo>
                  <a:pt x="2334539" y="0"/>
                </a:lnTo>
                <a:lnTo>
                  <a:pt x="2334539" y="2328703"/>
                </a:lnTo>
                <a:lnTo>
                  <a:pt x="0" y="2328703"/>
                </a:lnTo>
                <a:lnTo>
                  <a:pt x="0" y="0"/>
                </a:lnTo>
                <a:close/>
              </a:path>
            </a:pathLst>
          </a:custGeom>
          <a:blipFill>
            <a:blip r:embed="rId8"/>
            <a:stretch>
              <a:fillRect l="0" t="0" r="0" b="0"/>
            </a:stretch>
          </a:blipFill>
        </p:spPr>
      </p:sp>
      <p:sp>
        <p:nvSpPr>
          <p:cNvPr name="Freeform 8" id="8"/>
          <p:cNvSpPr/>
          <p:nvPr/>
        </p:nvSpPr>
        <p:spPr>
          <a:xfrm flipH="false" flipV="false" rot="0">
            <a:off x="-1694354" y="5448241"/>
            <a:ext cx="5291749" cy="3810059"/>
          </a:xfrm>
          <a:custGeom>
            <a:avLst/>
            <a:gdLst/>
            <a:ahLst/>
            <a:cxnLst/>
            <a:rect r="r" b="b" t="t" l="l"/>
            <a:pathLst>
              <a:path h="3810059" w="5291749">
                <a:moveTo>
                  <a:pt x="0" y="0"/>
                </a:moveTo>
                <a:lnTo>
                  <a:pt x="5291749" y="0"/>
                </a:lnTo>
                <a:lnTo>
                  <a:pt x="5291749" y="3810059"/>
                </a:lnTo>
                <a:lnTo>
                  <a:pt x="0" y="3810059"/>
                </a:lnTo>
                <a:lnTo>
                  <a:pt x="0" y="0"/>
                </a:lnTo>
                <a:close/>
              </a:path>
            </a:pathLst>
          </a:custGeom>
          <a:blipFill>
            <a:blip r:embed="rId9"/>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5322078"/>
            <a:ext cx="19201081" cy="7872443"/>
          </a:xfrm>
          <a:custGeom>
            <a:avLst/>
            <a:gdLst/>
            <a:ahLst/>
            <a:cxnLst/>
            <a:rect r="r" b="b" t="t" l="l"/>
            <a:pathLst>
              <a:path h="7872443" w="19201081">
                <a:moveTo>
                  <a:pt x="0" y="0"/>
                </a:moveTo>
                <a:lnTo>
                  <a:pt x="19201081" y="0"/>
                </a:lnTo>
                <a:lnTo>
                  <a:pt x="19201081" y="7872444"/>
                </a:lnTo>
                <a:lnTo>
                  <a:pt x="0" y="78724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713136">
            <a:off x="-872732" y="5412883"/>
            <a:ext cx="5978596" cy="4304589"/>
          </a:xfrm>
          <a:custGeom>
            <a:avLst/>
            <a:gdLst/>
            <a:ahLst/>
            <a:cxnLst/>
            <a:rect r="r" b="b" t="t" l="l"/>
            <a:pathLst>
              <a:path h="4304589" w="5978596">
                <a:moveTo>
                  <a:pt x="0" y="0"/>
                </a:moveTo>
                <a:lnTo>
                  <a:pt x="5978596" y="0"/>
                </a:lnTo>
                <a:lnTo>
                  <a:pt x="5978596" y="4304589"/>
                </a:lnTo>
                <a:lnTo>
                  <a:pt x="0" y="4304589"/>
                </a:lnTo>
                <a:lnTo>
                  <a:pt x="0" y="0"/>
                </a:lnTo>
                <a:close/>
              </a:path>
            </a:pathLst>
          </a:custGeom>
          <a:blipFill>
            <a:blip r:embed="rId6"/>
            <a:stretch>
              <a:fillRect l="0" t="0" r="0" b="0"/>
            </a:stretch>
          </a:blipFill>
        </p:spPr>
      </p:sp>
      <p:sp>
        <p:nvSpPr>
          <p:cNvPr name="Freeform 6" id="6"/>
          <p:cNvSpPr/>
          <p:nvPr/>
        </p:nvSpPr>
        <p:spPr>
          <a:xfrm flipH="true" flipV="false" rot="213214">
            <a:off x="-891883" y="404706"/>
            <a:ext cx="6199889" cy="5905394"/>
          </a:xfrm>
          <a:custGeom>
            <a:avLst/>
            <a:gdLst/>
            <a:ahLst/>
            <a:cxnLst/>
            <a:rect r="r" b="b" t="t" l="l"/>
            <a:pathLst>
              <a:path h="5905394" w="6199889">
                <a:moveTo>
                  <a:pt x="6199889" y="0"/>
                </a:moveTo>
                <a:lnTo>
                  <a:pt x="0" y="0"/>
                </a:lnTo>
                <a:lnTo>
                  <a:pt x="0" y="5905394"/>
                </a:lnTo>
                <a:lnTo>
                  <a:pt x="6199889" y="5905394"/>
                </a:lnTo>
                <a:lnTo>
                  <a:pt x="6199889"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5360162" y="1028700"/>
            <a:ext cx="2334540" cy="2328703"/>
          </a:xfrm>
          <a:custGeom>
            <a:avLst/>
            <a:gdLst/>
            <a:ahLst/>
            <a:cxnLst/>
            <a:rect r="r" b="b" t="t" l="l"/>
            <a:pathLst>
              <a:path h="2328703" w="2334540">
                <a:moveTo>
                  <a:pt x="0" y="0"/>
                </a:moveTo>
                <a:lnTo>
                  <a:pt x="2334539" y="0"/>
                </a:lnTo>
                <a:lnTo>
                  <a:pt x="2334539" y="2328703"/>
                </a:lnTo>
                <a:lnTo>
                  <a:pt x="0" y="2328703"/>
                </a:lnTo>
                <a:lnTo>
                  <a:pt x="0" y="0"/>
                </a:lnTo>
                <a:close/>
              </a:path>
            </a:pathLst>
          </a:custGeom>
          <a:blipFill>
            <a:blip r:embed="rId9"/>
            <a:stretch>
              <a:fillRect l="0" t="0" r="0" b="0"/>
            </a:stretch>
          </a:blipFill>
        </p:spPr>
      </p:sp>
      <p:sp>
        <p:nvSpPr>
          <p:cNvPr name="TextBox 8" id="8"/>
          <p:cNvSpPr txBox="true"/>
          <p:nvPr/>
        </p:nvSpPr>
        <p:spPr>
          <a:xfrm rot="0">
            <a:off x="5049814" y="5728328"/>
            <a:ext cx="18026429" cy="5243097"/>
          </a:xfrm>
          <a:prstGeom prst="rect">
            <a:avLst/>
          </a:prstGeom>
        </p:spPr>
        <p:txBody>
          <a:bodyPr anchor="t" rtlCol="false" tIns="0" lIns="0" bIns="0" rIns="0">
            <a:spAutoFit/>
          </a:bodyPr>
          <a:lstStyle/>
          <a:p>
            <a:pPr algn="ctr">
              <a:lnSpc>
                <a:spcPts val="1163"/>
              </a:lnSpc>
            </a:pPr>
            <a:r>
              <a:rPr lang="en-US" b="true" sz="676">
                <a:solidFill>
                  <a:srgbClr val="6B1FAD"/>
                </a:solidFill>
                <a:latin typeface="Arial MT Pro Bold"/>
                <a:ea typeface="Arial MT Pro Bold"/>
                <a:cs typeface="Arial MT Pro Bold"/>
                <a:sym typeface="Arial MT Pro Bold"/>
              </a:rPr>
              <a:t>               </a:t>
            </a:r>
          </a:p>
          <a:p>
            <a:pPr algn="ctr">
              <a:lnSpc>
                <a:spcPts val="6839"/>
              </a:lnSpc>
            </a:pPr>
            <a:r>
              <a:rPr lang="en-US" b="true" sz="3976">
                <a:solidFill>
                  <a:srgbClr val="6B1FAD"/>
                </a:solidFill>
                <a:latin typeface="Arial MT Pro Bold"/>
                <a:ea typeface="Arial MT Pro Bold"/>
                <a:cs typeface="Arial MT Pro Bold"/>
                <a:sym typeface="Arial MT Pro Bold"/>
              </a:rPr>
              <a:t> Le Carême est </a:t>
            </a:r>
          </a:p>
          <a:p>
            <a:pPr algn="ctr">
              <a:lnSpc>
                <a:spcPts val="6839"/>
              </a:lnSpc>
            </a:pPr>
            <a:r>
              <a:rPr lang="en-US" b="true" sz="3976">
                <a:solidFill>
                  <a:srgbClr val="6B1FAD"/>
                </a:solidFill>
                <a:latin typeface="Arial MT Pro Bold"/>
                <a:ea typeface="Arial MT Pro Bold"/>
                <a:cs typeface="Arial MT Pro Bold"/>
                <a:sym typeface="Arial MT Pro Bold"/>
              </a:rPr>
              <a:t>  ce temps de Jonas :</a:t>
            </a:r>
          </a:p>
          <a:p>
            <a:pPr algn="l" marL="858472" indent="-429236" lvl="1">
              <a:lnSpc>
                <a:spcPts val="6839"/>
              </a:lnSpc>
              <a:buFont typeface="Arial"/>
              <a:buChar char="•"/>
            </a:pPr>
            <a:r>
              <a:rPr lang="en-US" b="true" sz="3976">
                <a:solidFill>
                  <a:srgbClr val="6B1FAD"/>
                </a:solidFill>
                <a:latin typeface="Arial MT Pro Bold"/>
                <a:ea typeface="Arial MT Pro Bold"/>
                <a:cs typeface="Arial MT Pro Bold"/>
                <a:sym typeface="Arial MT Pro Bold"/>
              </a:rPr>
              <a:t>un temps offert pour la conversion</a:t>
            </a:r>
          </a:p>
          <a:p>
            <a:pPr algn="l" marL="858472" indent="-429236" lvl="1">
              <a:lnSpc>
                <a:spcPts val="6839"/>
              </a:lnSpc>
              <a:buFont typeface="Arial"/>
              <a:buChar char="•"/>
            </a:pPr>
            <a:r>
              <a:rPr lang="en-US" b="true" sz="3976">
                <a:solidFill>
                  <a:srgbClr val="6B1FAD"/>
                </a:solidFill>
                <a:latin typeface="Arial MT Pro Bold"/>
                <a:ea typeface="Arial MT Pro Bold"/>
                <a:cs typeface="Arial MT Pro Bold"/>
                <a:sym typeface="Arial MT Pro Bold"/>
              </a:rPr>
              <a:t>un temps de grâce, de miséricorde </a:t>
            </a:r>
          </a:p>
          <a:p>
            <a:pPr algn="l" marL="858472" indent="-429236" lvl="1">
              <a:lnSpc>
                <a:spcPts val="6839"/>
              </a:lnSpc>
              <a:buFont typeface="Arial"/>
              <a:buChar char="•"/>
            </a:pPr>
            <a:r>
              <a:rPr lang="en-US" b="true" sz="3976">
                <a:solidFill>
                  <a:srgbClr val="6B1FAD"/>
                </a:solidFill>
                <a:latin typeface="Arial MT Pro Bold"/>
                <a:ea typeface="Arial MT Pro Bold"/>
                <a:cs typeface="Arial MT Pro Bold"/>
                <a:sym typeface="Arial MT Pro Bold"/>
              </a:rPr>
              <a:t>un temps pour revenir à Dieu</a:t>
            </a:r>
          </a:p>
          <a:p>
            <a:pPr algn="ctr">
              <a:lnSpc>
                <a:spcPts val="6839"/>
              </a:lnSpc>
              <a:spcBef>
                <a:spcPct val="0"/>
              </a:spcBef>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280" y="6022570"/>
            <a:ext cx="18298280" cy="9903944"/>
          </a:xfrm>
          <a:custGeom>
            <a:avLst/>
            <a:gdLst/>
            <a:ahLst/>
            <a:cxnLst/>
            <a:rect r="r" b="b" t="t" l="l"/>
            <a:pathLst>
              <a:path h="9903944" w="18298280">
                <a:moveTo>
                  <a:pt x="0" y="0"/>
                </a:moveTo>
                <a:lnTo>
                  <a:pt x="18298280" y="0"/>
                </a:lnTo>
                <a:lnTo>
                  <a:pt x="18298280" y="9903944"/>
                </a:lnTo>
                <a:lnTo>
                  <a:pt x="0" y="9903944"/>
                </a:lnTo>
                <a:lnTo>
                  <a:pt x="0" y="0"/>
                </a:lnTo>
                <a:close/>
              </a:path>
            </a:pathLst>
          </a:custGeom>
          <a:blipFill>
            <a:blip r:embed="rId4"/>
            <a:stretch>
              <a:fillRect l="0" t="0" r="0" b="0"/>
            </a:stretch>
          </a:blipFill>
        </p:spPr>
      </p:sp>
      <p:sp>
        <p:nvSpPr>
          <p:cNvPr name="Freeform 5" id="5"/>
          <p:cNvSpPr/>
          <p:nvPr/>
        </p:nvSpPr>
        <p:spPr>
          <a:xfrm flipH="false" flipV="false" rot="0">
            <a:off x="4007702" y="1393420"/>
            <a:ext cx="6573393" cy="9258300"/>
          </a:xfrm>
          <a:custGeom>
            <a:avLst/>
            <a:gdLst/>
            <a:ahLst/>
            <a:cxnLst/>
            <a:rect r="r" b="b" t="t" l="l"/>
            <a:pathLst>
              <a:path h="9258300" w="6573393">
                <a:moveTo>
                  <a:pt x="0" y="0"/>
                </a:moveTo>
                <a:lnTo>
                  <a:pt x="6573393" y="0"/>
                </a:lnTo>
                <a:lnTo>
                  <a:pt x="6573393" y="9258300"/>
                </a:lnTo>
                <a:lnTo>
                  <a:pt x="0" y="9258300"/>
                </a:lnTo>
                <a:lnTo>
                  <a:pt x="0" y="0"/>
                </a:lnTo>
                <a:close/>
              </a:path>
            </a:pathLst>
          </a:custGeom>
          <a:blipFill>
            <a:blip r:embed="rId5"/>
            <a:stretch>
              <a:fillRect l="0" t="0" r="0" b="0"/>
            </a:stretch>
          </a:blipFill>
        </p:spPr>
      </p:sp>
      <p:sp>
        <p:nvSpPr>
          <p:cNvPr name="Freeform 6" id="6"/>
          <p:cNvSpPr/>
          <p:nvPr/>
        </p:nvSpPr>
        <p:spPr>
          <a:xfrm flipH="false" flipV="false" rot="0">
            <a:off x="14144825" y="894708"/>
            <a:ext cx="3555745" cy="3204615"/>
          </a:xfrm>
          <a:custGeom>
            <a:avLst/>
            <a:gdLst/>
            <a:ahLst/>
            <a:cxnLst/>
            <a:rect r="r" b="b" t="t" l="l"/>
            <a:pathLst>
              <a:path h="3204615" w="3555745">
                <a:moveTo>
                  <a:pt x="0" y="0"/>
                </a:moveTo>
                <a:lnTo>
                  <a:pt x="3555746" y="0"/>
                </a:lnTo>
                <a:lnTo>
                  <a:pt x="3555746" y="3204615"/>
                </a:lnTo>
                <a:lnTo>
                  <a:pt x="0" y="3204615"/>
                </a:lnTo>
                <a:lnTo>
                  <a:pt x="0" y="0"/>
                </a:lnTo>
                <a:close/>
              </a:path>
            </a:pathLst>
          </a:custGeom>
          <a:blipFill>
            <a:blip r:embed="rId6"/>
            <a:stretch>
              <a:fillRect l="0" t="0" r="0" b="0"/>
            </a:stretch>
          </a:blipFill>
        </p:spPr>
      </p:sp>
      <p:sp>
        <p:nvSpPr>
          <p:cNvPr name="Freeform 7" id="7"/>
          <p:cNvSpPr/>
          <p:nvPr/>
        </p:nvSpPr>
        <p:spPr>
          <a:xfrm flipH="false" flipV="false" rot="0">
            <a:off x="-10280" y="439615"/>
            <a:ext cx="4806071" cy="4114800"/>
          </a:xfrm>
          <a:custGeom>
            <a:avLst/>
            <a:gdLst/>
            <a:ahLst/>
            <a:cxnLst/>
            <a:rect r="r" b="b" t="t" l="l"/>
            <a:pathLst>
              <a:path h="4114800" w="4806071">
                <a:moveTo>
                  <a:pt x="0" y="0"/>
                </a:moveTo>
                <a:lnTo>
                  <a:pt x="4806071" y="0"/>
                </a:lnTo>
                <a:lnTo>
                  <a:pt x="480607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4806071" y="1957754"/>
            <a:ext cx="12894500" cy="1505800"/>
          </a:xfrm>
          <a:prstGeom prst="rect">
            <a:avLst/>
          </a:prstGeom>
        </p:spPr>
        <p:txBody>
          <a:bodyPr anchor="t" rtlCol="false" tIns="0" lIns="0" bIns="0" rIns="0">
            <a:spAutoFit/>
          </a:bodyPr>
          <a:lstStyle/>
          <a:p>
            <a:pPr algn="ctr">
              <a:lnSpc>
                <a:spcPts val="10048"/>
              </a:lnSpc>
            </a:pPr>
            <a:r>
              <a:rPr lang="en-US" b="true" sz="9662" spc="-405">
                <a:solidFill>
                  <a:srgbClr val="FFFFFF"/>
                </a:solidFill>
                <a:latin typeface="Arial MT Pro Bold"/>
                <a:ea typeface="Arial MT Pro Bold"/>
                <a:cs typeface="Arial MT Pro Bold"/>
                <a:sym typeface="Arial MT Pro Bold"/>
              </a:rPr>
              <a:t>Jesus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TextBox 2" id="2"/>
          <p:cNvSpPr txBox="true"/>
          <p:nvPr/>
        </p:nvSpPr>
        <p:spPr>
          <a:xfrm rot="0">
            <a:off x="3438299" y="1490850"/>
            <a:ext cx="12894500" cy="3652650"/>
          </a:xfrm>
          <a:prstGeom prst="rect">
            <a:avLst/>
          </a:prstGeom>
        </p:spPr>
        <p:txBody>
          <a:bodyPr anchor="t" rtlCol="false" tIns="0" lIns="0" bIns="0" rIns="0">
            <a:spAutoFit/>
          </a:bodyPr>
          <a:lstStyle/>
          <a:p>
            <a:pPr algn="ctr">
              <a:lnSpc>
                <a:spcPts val="9009"/>
              </a:lnSpc>
            </a:pPr>
            <a:r>
              <a:rPr lang="en-US" b="true" sz="8662" spc="-363">
                <a:solidFill>
                  <a:srgbClr val="FFFFFF"/>
                </a:solidFill>
                <a:latin typeface="Arial MT Pro Bold"/>
                <a:ea typeface="Arial MT Pro Bold"/>
                <a:cs typeface="Arial MT Pro Bold"/>
                <a:sym typeface="Arial MT Pro Bold"/>
              </a:rPr>
              <a:t>Le Carême </a:t>
            </a:r>
          </a:p>
          <a:p>
            <a:pPr algn="ctr">
              <a:lnSpc>
                <a:spcPts val="9009"/>
              </a:lnSpc>
            </a:pPr>
            <a:r>
              <a:rPr lang="en-US" b="true" sz="8662" spc="-363">
                <a:solidFill>
                  <a:srgbClr val="FFFFFF"/>
                </a:solidFill>
                <a:latin typeface="Arial MT Pro Bold"/>
                <a:ea typeface="Arial MT Pro Bold"/>
                <a:cs typeface="Arial MT Pro Bold"/>
                <a:sym typeface="Arial MT Pro Bold"/>
              </a:rPr>
              <a:t>Un Temps de liberté </a:t>
            </a:r>
          </a:p>
          <a:p>
            <a:pPr algn="ctr">
              <a:lnSpc>
                <a:spcPts val="9009"/>
              </a:lnSpc>
            </a:pPr>
            <a:r>
              <a:rPr lang="en-US" b="true" sz="8662" spc="-363">
                <a:solidFill>
                  <a:srgbClr val="FFFFFF"/>
                </a:solidFill>
                <a:latin typeface="Arial MT Pro Bold"/>
                <a:ea typeface="Arial MT Pro Bold"/>
                <a:cs typeface="Arial MT Pro Bold"/>
                <a:sym typeface="Arial MT Pro Bold"/>
              </a:rPr>
              <a:t>et de retour à Dieu </a:t>
            </a:r>
          </a:p>
        </p:txBody>
      </p:sp>
      <p:grpSp>
        <p:nvGrpSpPr>
          <p:cNvPr name="Group 3" id="3"/>
          <p:cNvGrpSpPr/>
          <p:nvPr/>
        </p:nvGrpSpPr>
        <p:grpSpPr>
          <a:xfrm rot="-851681">
            <a:off x="808966" y="7541919"/>
            <a:ext cx="21825170" cy="18180272"/>
            <a:chOff x="0" y="0"/>
            <a:chExt cx="5748193" cy="4788220"/>
          </a:xfrm>
        </p:grpSpPr>
        <p:sp>
          <p:nvSpPr>
            <p:cNvPr name="Freeform 4" id="4"/>
            <p:cNvSpPr/>
            <p:nvPr/>
          </p:nvSpPr>
          <p:spPr>
            <a:xfrm flipH="false" flipV="false" rot="0">
              <a:off x="0" y="0"/>
              <a:ext cx="5748193" cy="4788220"/>
            </a:xfrm>
            <a:custGeom>
              <a:avLst/>
              <a:gdLst/>
              <a:ahLst/>
              <a:cxnLst/>
              <a:rect r="r" b="b" t="t" l="l"/>
              <a:pathLst>
                <a:path h="4788220" w="5748193">
                  <a:moveTo>
                    <a:pt x="0" y="0"/>
                  </a:moveTo>
                  <a:lnTo>
                    <a:pt x="5748193" y="0"/>
                  </a:lnTo>
                  <a:lnTo>
                    <a:pt x="5748193" y="4788220"/>
                  </a:lnTo>
                  <a:lnTo>
                    <a:pt x="0" y="4788220"/>
                  </a:lnTo>
                  <a:close/>
                </a:path>
              </a:pathLst>
            </a:custGeom>
            <a:gradFill rotWithShape="true">
              <a:gsLst>
                <a:gs pos="0">
                  <a:srgbClr val="27DDDF">
                    <a:alpha val="0"/>
                  </a:srgbClr>
                </a:gs>
                <a:gs pos="100000">
                  <a:srgbClr val="27DDDF">
                    <a:alpha val="100000"/>
                  </a:srgbClr>
                </a:gs>
              </a:gsLst>
              <a:lin ang="5400000"/>
            </a:gradFill>
          </p:spPr>
        </p:sp>
        <p:sp>
          <p:nvSpPr>
            <p:cNvPr name="TextBox 5" id="5"/>
            <p:cNvSpPr txBox="true"/>
            <p:nvPr/>
          </p:nvSpPr>
          <p:spPr>
            <a:xfrm>
              <a:off x="0" y="19050"/>
              <a:ext cx="5748193" cy="4769170"/>
            </a:xfrm>
            <a:prstGeom prst="rect">
              <a:avLst/>
            </a:prstGeom>
          </p:spPr>
          <p:txBody>
            <a:bodyPr anchor="ctr" rtlCol="false" tIns="50800" lIns="50800" bIns="50800" rIns="50800"/>
            <a:lstStyle/>
            <a:p>
              <a:pPr algn="ctr">
                <a:lnSpc>
                  <a:spcPts val="1387"/>
                </a:lnSpc>
              </a:pPr>
            </a:p>
          </p:txBody>
        </p:sp>
      </p:grpSp>
      <p:sp>
        <p:nvSpPr>
          <p:cNvPr name="Freeform 6" id="6"/>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3969982" y="8077790"/>
            <a:ext cx="11404113" cy="11487660"/>
          </a:xfrm>
          <a:custGeom>
            <a:avLst/>
            <a:gdLst/>
            <a:ahLst/>
            <a:cxnLst/>
            <a:rect r="r" b="b" t="t" l="l"/>
            <a:pathLst>
              <a:path h="11487660" w="11404113">
                <a:moveTo>
                  <a:pt x="0" y="0"/>
                </a:moveTo>
                <a:lnTo>
                  <a:pt x="11404114" y="0"/>
                </a:lnTo>
                <a:lnTo>
                  <a:pt x="11404114"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8757946" y="6724945"/>
            <a:ext cx="2255206" cy="3221723"/>
          </a:xfrm>
          <a:custGeom>
            <a:avLst/>
            <a:gdLst/>
            <a:ahLst/>
            <a:cxnLst/>
            <a:rect r="r" b="b" t="t" l="l"/>
            <a:pathLst>
              <a:path h="3221723" w="2255206">
                <a:moveTo>
                  <a:pt x="0" y="0"/>
                </a:moveTo>
                <a:lnTo>
                  <a:pt x="2255206" y="0"/>
                </a:lnTo>
                <a:lnTo>
                  <a:pt x="2255206" y="3221723"/>
                </a:lnTo>
                <a:lnTo>
                  <a:pt x="0" y="3221723"/>
                </a:lnTo>
                <a:lnTo>
                  <a:pt x="0" y="0"/>
                </a:lnTo>
                <a:close/>
              </a:path>
            </a:pathLst>
          </a:custGeom>
          <a:blipFill>
            <a:blip r:embed="rId4"/>
            <a:stretch>
              <a:fillRect l="0" t="0" r="0" b="0"/>
            </a:stretch>
          </a:blipFill>
        </p:spPr>
      </p:sp>
      <p:sp>
        <p:nvSpPr>
          <p:cNvPr name="TextBox 10" id="10"/>
          <p:cNvSpPr txBox="true"/>
          <p:nvPr/>
        </p:nvSpPr>
        <p:spPr>
          <a:xfrm rot="0">
            <a:off x="3311991" y="5143072"/>
            <a:ext cx="16819120" cy="2258870"/>
          </a:xfrm>
          <a:prstGeom prst="rect">
            <a:avLst/>
          </a:prstGeom>
        </p:spPr>
        <p:txBody>
          <a:bodyPr anchor="t" rtlCol="false" tIns="0" lIns="0" bIns="0" rIns="0">
            <a:spAutoFit/>
          </a:bodyPr>
          <a:lstStyle/>
          <a:p>
            <a:pPr algn="l">
              <a:lnSpc>
                <a:spcPts val="10107"/>
              </a:lnSpc>
            </a:pPr>
            <a:r>
              <a:rPr lang="en-US" sz="5876" b="true">
                <a:solidFill>
                  <a:srgbClr val="FFFFFF"/>
                </a:solidFill>
                <a:latin typeface="Arial MT Pro Bold"/>
                <a:ea typeface="Arial MT Pro Bold"/>
                <a:cs typeface="Arial MT Pro Bold"/>
                <a:sym typeface="Arial MT Pro Bold"/>
              </a:rPr>
              <a:t> “ Revenez à moi de tout votre coeur ” </a:t>
            </a:r>
          </a:p>
          <a:p>
            <a:pPr algn="l">
              <a:lnSpc>
                <a:spcPts val="7183"/>
              </a:lnSpc>
            </a:pPr>
            <a:r>
              <a:rPr lang="en-US" sz="4176" b="true">
                <a:solidFill>
                  <a:srgbClr val="FFFFFF"/>
                </a:solidFill>
                <a:latin typeface="Arial MT Pro Bold"/>
                <a:ea typeface="Arial MT Pro Bold"/>
                <a:cs typeface="Arial MT Pro Bold"/>
                <a:sym typeface="Arial MT Pro Bold"/>
              </a:rPr>
              <a:t>                                                                               </a:t>
            </a:r>
            <a:r>
              <a:rPr lang="en-US" sz="4176">
                <a:solidFill>
                  <a:srgbClr val="FFFFFF"/>
                </a:solidFill>
                <a:latin typeface="Arial MT Pro"/>
                <a:ea typeface="Arial MT Pro"/>
                <a:cs typeface="Arial MT Pro"/>
                <a:sym typeface="Arial MT Pro"/>
              </a:rPr>
              <a:t>Joel 2,12</a:t>
            </a:r>
          </a:p>
        </p:txBody>
      </p:sp>
      <p:sp>
        <p:nvSpPr>
          <p:cNvPr name="Freeform 11" id="11"/>
          <p:cNvSpPr/>
          <p:nvPr/>
        </p:nvSpPr>
        <p:spPr>
          <a:xfrm flipH="false" flipV="false" rot="0">
            <a:off x="15747418" y="-7807169"/>
            <a:ext cx="11404113" cy="11487660"/>
          </a:xfrm>
          <a:custGeom>
            <a:avLst/>
            <a:gdLst/>
            <a:ahLst/>
            <a:cxnLst/>
            <a:rect r="r" b="b" t="t" l="l"/>
            <a:pathLst>
              <a:path h="11487660" w="11404113">
                <a:moveTo>
                  <a:pt x="0" y="0"/>
                </a:moveTo>
                <a:lnTo>
                  <a:pt x="11404114" y="0"/>
                </a:lnTo>
                <a:lnTo>
                  <a:pt x="11404114"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280" y="5335028"/>
            <a:ext cx="18298280" cy="9903944"/>
          </a:xfrm>
          <a:custGeom>
            <a:avLst/>
            <a:gdLst/>
            <a:ahLst/>
            <a:cxnLst/>
            <a:rect r="r" b="b" t="t" l="l"/>
            <a:pathLst>
              <a:path h="9903944" w="18298280">
                <a:moveTo>
                  <a:pt x="0" y="0"/>
                </a:moveTo>
                <a:lnTo>
                  <a:pt x="18298280" y="0"/>
                </a:lnTo>
                <a:lnTo>
                  <a:pt x="18298280" y="9903944"/>
                </a:lnTo>
                <a:lnTo>
                  <a:pt x="0" y="9903944"/>
                </a:lnTo>
                <a:lnTo>
                  <a:pt x="0" y="0"/>
                </a:lnTo>
                <a:close/>
              </a:path>
            </a:pathLst>
          </a:custGeom>
          <a:blipFill>
            <a:blip r:embed="rId4"/>
            <a:stretch>
              <a:fillRect l="0" t="0" r="0" b="0"/>
            </a:stretch>
          </a:blipFill>
        </p:spPr>
      </p:sp>
      <p:sp>
        <p:nvSpPr>
          <p:cNvPr name="Freeform 5" id="5"/>
          <p:cNvSpPr/>
          <p:nvPr/>
        </p:nvSpPr>
        <p:spPr>
          <a:xfrm flipH="false" flipV="false" rot="0">
            <a:off x="15240078" y="405367"/>
            <a:ext cx="2467405" cy="3588952"/>
          </a:xfrm>
          <a:custGeom>
            <a:avLst/>
            <a:gdLst/>
            <a:ahLst/>
            <a:cxnLst/>
            <a:rect r="r" b="b" t="t" l="l"/>
            <a:pathLst>
              <a:path h="3588952" w="2467405">
                <a:moveTo>
                  <a:pt x="0" y="0"/>
                </a:moveTo>
                <a:lnTo>
                  <a:pt x="2467404" y="0"/>
                </a:lnTo>
                <a:lnTo>
                  <a:pt x="2467404" y="3588952"/>
                </a:lnTo>
                <a:lnTo>
                  <a:pt x="0" y="3588952"/>
                </a:lnTo>
                <a:lnTo>
                  <a:pt x="0" y="0"/>
                </a:lnTo>
                <a:close/>
              </a:path>
            </a:pathLst>
          </a:custGeom>
          <a:blipFill>
            <a:blip r:embed="rId5"/>
            <a:stretch>
              <a:fillRect l="0" t="0" r="0" b="0"/>
            </a:stretch>
          </a:blipFill>
        </p:spPr>
      </p:sp>
      <p:sp>
        <p:nvSpPr>
          <p:cNvPr name="Freeform 6" id="6"/>
          <p:cNvSpPr/>
          <p:nvPr/>
        </p:nvSpPr>
        <p:spPr>
          <a:xfrm flipH="false" flipV="false" rot="0">
            <a:off x="12441848" y="1945791"/>
            <a:ext cx="3147551" cy="3596054"/>
          </a:xfrm>
          <a:custGeom>
            <a:avLst/>
            <a:gdLst/>
            <a:ahLst/>
            <a:cxnLst/>
            <a:rect r="r" b="b" t="t" l="l"/>
            <a:pathLst>
              <a:path h="3596054" w="3147551">
                <a:moveTo>
                  <a:pt x="0" y="0"/>
                </a:moveTo>
                <a:lnTo>
                  <a:pt x="3147551" y="0"/>
                </a:lnTo>
                <a:lnTo>
                  <a:pt x="3147551" y="3596054"/>
                </a:lnTo>
                <a:lnTo>
                  <a:pt x="0" y="3596054"/>
                </a:lnTo>
                <a:lnTo>
                  <a:pt x="0" y="0"/>
                </a:lnTo>
                <a:close/>
              </a:path>
            </a:pathLst>
          </a:custGeom>
          <a:blipFill>
            <a:blip r:embed="rId6">
              <a:extLst>
                <a:ext uri="{96DAC541-7B7A-43D3-8B79-37D633B846F1}">
                  <asvg:svgBlip xmlns:asvg="http://schemas.microsoft.com/office/drawing/2016/SVG/main" r:embed="rId7"/>
                </a:ext>
              </a:extLst>
            </a:blip>
            <a:stretch>
              <a:fillRect l="0" t="0" r="-4093" b="-14425"/>
            </a:stretch>
          </a:blipFill>
        </p:spPr>
      </p:sp>
      <p:sp>
        <p:nvSpPr>
          <p:cNvPr name="TextBox 7" id="7"/>
          <p:cNvSpPr txBox="true"/>
          <p:nvPr/>
        </p:nvSpPr>
        <p:spPr>
          <a:xfrm rot="0">
            <a:off x="2749783" y="6691483"/>
            <a:ext cx="14509517" cy="3363514"/>
          </a:xfrm>
          <a:prstGeom prst="rect">
            <a:avLst/>
          </a:prstGeom>
        </p:spPr>
        <p:txBody>
          <a:bodyPr anchor="t" rtlCol="false" tIns="0" lIns="0" bIns="0" rIns="0">
            <a:spAutoFit/>
          </a:bodyPr>
          <a:lstStyle/>
          <a:p>
            <a:pPr algn="ctr">
              <a:lnSpc>
                <a:spcPts val="6667"/>
              </a:lnSpc>
              <a:spcBef>
                <a:spcPct val="0"/>
              </a:spcBef>
            </a:pPr>
            <a:r>
              <a:rPr lang="en-US" b="true" sz="3876">
                <a:solidFill>
                  <a:srgbClr val="000000"/>
                </a:solidFill>
                <a:latin typeface="Arial MT Pro Bold"/>
                <a:ea typeface="Arial MT Pro Bold"/>
                <a:cs typeface="Arial MT Pro Bold"/>
                <a:sym typeface="Arial MT Pro Bold"/>
              </a:rPr>
              <a:t>« Au</a:t>
            </a:r>
            <a:r>
              <a:rPr lang="en-US" b="true" sz="3876">
                <a:solidFill>
                  <a:srgbClr val="000000"/>
                </a:solidFill>
                <a:latin typeface="Arial MT Pro Bold"/>
                <a:ea typeface="Arial MT Pro Bold"/>
                <a:cs typeface="Arial MT Pro Bold"/>
                <a:sym typeface="Arial MT Pro Bold"/>
              </a:rPr>
              <a:t>ssitôt l’Esprit le poussa dans le désert.</a:t>
            </a:r>
          </a:p>
          <a:p>
            <a:pPr algn="ctr">
              <a:lnSpc>
                <a:spcPts val="6667"/>
              </a:lnSpc>
              <a:spcBef>
                <a:spcPct val="0"/>
              </a:spcBef>
            </a:pPr>
            <a:r>
              <a:rPr lang="en-US" b="true" sz="3876">
                <a:solidFill>
                  <a:srgbClr val="000000"/>
                </a:solidFill>
                <a:latin typeface="Arial MT Pro Bold"/>
                <a:ea typeface="Arial MT Pro Bold"/>
                <a:cs typeface="Arial MT Pro Bold"/>
                <a:sym typeface="Arial MT Pro Bold"/>
              </a:rPr>
              <a:t>Il était dans le désert quarante jours, tenté par Satan ; il était avec les bêtes sauvages, et les anges le servaient. »</a:t>
            </a:r>
          </a:p>
          <a:p>
            <a:pPr algn="ctr">
              <a:lnSpc>
                <a:spcPts val="6667"/>
              </a:lnSpc>
              <a:spcBef>
                <a:spcPct val="0"/>
              </a:spcBef>
            </a:pPr>
            <a:r>
              <a:rPr lang="en-US" b="true" sz="3876">
                <a:solidFill>
                  <a:srgbClr val="000000"/>
                </a:solidFill>
                <a:latin typeface="Arial MT Pro Bold"/>
                <a:ea typeface="Arial MT Pro Bold"/>
                <a:cs typeface="Arial MT Pro Bold"/>
                <a:sym typeface="Arial MT Pro Bold"/>
              </a:rPr>
              <a:t>Mc 1,12</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280" y="5335028"/>
            <a:ext cx="18298280" cy="9903944"/>
          </a:xfrm>
          <a:custGeom>
            <a:avLst/>
            <a:gdLst/>
            <a:ahLst/>
            <a:cxnLst/>
            <a:rect r="r" b="b" t="t" l="l"/>
            <a:pathLst>
              <a:path h="9903944" w="18298280">
                <a:moveTo>
                  <a:pt x="0" y="0"/>
                </a:moveTo>
                <a:lnTo>
                  <a:pt x="18298280" y="0"/>
                </a:lnTo>
                <a:lnTo>
                  <a:pt x="18298280" y="9903944"/>
                </a:lnTo>
                <a:lnTo>
                  <a:pt x="0" y="9903944"/>
                </a:lnTo>
                <a:lnTo>
                  <a:pt x="0" y="0"/>
                </a:lnTo>
                <a:close/>
              </a:path>
            </a:pathLst>
          </a:custGeom>
          <a:blipFill>
            <a:blip r:embed="rId4"/>
            <a:stretch>
              <a:fillRect l="0" t="0" r="0" b="0"/>
            </a:stretch>
          </a:blipFill>
        </p:spPr>
      </p:sp>
      <p:sp>
        <p:nvSpPr>
          <p:cNvPr name="Freeform 5" id="5"/>
          <p:cNvSpPr/>
          <p:nvPr/>
        </p:nvSpPr>
        <p:spPr>
          <a:xfrm flipH="false" flipV="false" rot="0">
            <a:off x="15240078" y="405367"/>
            <a:ext cx="2467405" cy="3588952"/>
          </a:xfrm>
          <a:custGeom>
            <a:avLst/>
            <a:gdLst/>
            <a:ahLst/>
            <a:cxnLst/>
            <a:rect r="r" b="b" t="t" l="l"/>
            <a:pathLst>
              <a:path h="3588952" w="2467405">
                <a:moveTo>
                  <a:pt x="0" y="0"/>
                </a:moveTo>
                <a:lnTo>
                  <a:pt x="2467404" y="0"/>
                </a:lnTo>
                <a:lnTo>
                  <a:pt x="2467404" y="3588952"/>
                </a:lnTo>
                <a:lnTo>
                  <a:pt x="0" y="3588952"/>
                </a:lnTo>
                <a:lnTo>
                  <a:pt x="0" y="0"/>
                </a:lnTo>
                <a:close/>
              </a:path>
            </a:pathLst>
          </a:custGeom>
          <a:blipFill>
            <a:blip r:embed="rId5"/>
            <a:stretch>
              <a:fillRect l="0" t="0" r="0" b="0"/>
            </a:stretch>
          </a:blipFill>
        </p:spPr>
      </p:sp>
      <p:sp>
        <p:nvSpPr>
          <p:cNvPr name="Freeform 6" id="6"/>
          <p:cNvSpPr/>
          <p:nvPr/>
        </p:nvSpPr>
        <p:spPr>
          <a:xfrm flipH="false" flipV="false" rot="0">
            <a:off x="12441848" y="1945791"/>
            <a:ext cx="3147551" cy="3596054"/>
          </a:xfrm>
          <a:custGeom>
            <a:avLst/>
            <a:gdLst/>
            <a:ahLst/>
            <a:cxnLst/>
            <a:rect r="r" b="b" t="t" l="l"/>
            <a:pathLst>
              <a:path h="3596054" w="3147551">
                <a:moveTo>
                  <a:pt x="0" y="0"/>
                </a:moveTo>
                <a:lnTo>
                  <a:pt x="3147551" y="0"/>
                </a:lnTo>
                <a:lnTo>
                  <a:pt x="3147551" y="3596054"/>
                </a:lnTo>
                <a:lnTo>
                  <a:pt x="0" y="3596054"/>
                </a:lnTo>
                <a:lnTo>
                  <a:pt x="0" y="0"/>
                </a:lnTo>
                <a:close/>
              </a:path>
            </a:pathLst>
          </a:custGeom>
          <a:blipFill>
            <a:blip r:embed="rId6">
              <a:extLst>
                <a:ext uri="{96DAC541-7B7A-43D3-8B79-37D633B846F1}">
                  <asvg:svgBlip xmlns:asvg="http://schemas.microsoft.com/office/drawing/2016/SVG/main" r:embed="rId7"/>
                </a:ext>
              </a:extLst>
            </a:blip>
            <a:stretch>
              <a:fillRect l="0" t="0" r="-4093" b="-14425"/>
            </a:stretch>
          </a:blipFill>
        </p:spPr>
      </p:sp>
      <p:sp>
        <p:nvSpPr>
          <p:cNvPr name="TextBox 7" id="7"/>
          <p:cNvSpPr txBox="true"/>
          <p:nvPr/>
        </p:nvSpPr>
        <p:spPr>
          <a:xfrm rot="0">
            <a:off x="425079" y="6797825"/>
            <a:ext cx="17437842" cy="3145200"/>
          </a:xfrm>
          <a:prstGeom prst="rect">
            <a:avLst/>
          </a:prstGeom>
        </p:spPr>
        <p:txBody>
          <a:bodyPr anchor="t" rtlCol="false" tIns="0" lIns="0" bIns="0" rIns="0">
            <a:spAutoFit/>
          </a:bodyPr>
          <a:lstStyle/>
          <a:p>
            <a:pPr algn="just">
              <a:lnSpc>
                <a:spcPts val="6151"/>
              </a:lnSpc>
              <a:spcBef>
                <a:spcPct val="0"/>
              </a:spcBef>
            </a:pPr>
            <a:r>
              <a:rPr lang="en-US" b="true" sz="3576">
                <a:solidFill>
                  <a:srgbClr val="000000"/>
                </a:solidFill>
                <a:latin typeface="Arial MT Pro Bold"/>
                <a:ea typeface="Arial MT Pro Bold"/>
                <a:cs typeface="Arial MT Pro Bold"/>
                <a:sym typeface="Arial MT Pro Bold"/>
              </a:rPr>
              <a:t>« Le Christ a vaincu le Tentateur pour nous : “car nous n’avons pas un grand prêtre impuissant à compatir à nos faiblesse, Lui qui a été éprouvé en tout, d’une maniere semblable, à l’exception du péché”He 4,15. L’Eglise s’unit chaque année par les 40 jours du carême au mystère de Jésus eu désert.</a:t>
            </a:r>
            <a:r>
              <a:rPr lang="en-US" b="true" sz="3576">
                <a:solidFill>
                  <a:srgbClr val="000000"/>
                </a:solidFill>
                <a:latin typeface="Arial MT Pro Bold"/>
                <a:ea typeface="Arial MT Pro Bold"/>
                <a:cs typeface="Arial MT Pro Bold"/>
                <a:sym typeface="Arial MT Pro Bold"/>
              </a:rPr>
              <a:t>»   </a:t>
            </a:r>
          </a:p>
        </p:txBody>
      </p:sp>
      <p:sp>
        <p:nvSpPr>
          <p:cNvPr name="TextBox 8" id="8"/>
          <p:cNvSpPr txBox="true"/>
          <p:nvPr/>
        </p:nvSpPr>
        <p:spPr>
          <a:xfrm rot="0">
            <a:off x="425079" y="3378606"/>
            <a:ext cx="14509517" cy="2163239"/>
          </a:xfrm>
          <a:prstGeom prst="rect">
            <a:avLst/>
          </a:prstGeom>
        </p:spPr>
        <p:txBody>
          <a:bodyPr anchor="t" rtlCol="false" tIns="0" lIns="0" bIns="0" rIns="0">
            <a:spAutoFit/>
          </a:bodyPr>
          <a:lstStyle/>
          <a:p>
            <a:pPr algn="ctr">
              <a:lnSpc>
                <a:spcPts val="8903"/>
              </a:lnSpc>
            </a:pPr>
            <a:r>
              <a:rPr lang="en-US" sz="5176">
                <a:solidFill>
                  <a:srgbClr val="FFFFFF"/>
                </a:solidFill>
                <a:latin typeface="Gagalin"/>
                <a:ea typeface="Gagalin"/>
                <a:cs typeface="Gagalin"/>
                <a:sym typeface="Gagalin"/>
              </a:rPr>
              <a:t>Catéchisme de l’Eglise Catholique </a:t>
            </a:r>
          </a:p>
          <a:p>
            <a:pPr algn="ctr">
              <a:lnSpc>
                <a:spcPts val="8903"/>
              </a:lnSpc>
              <a:spcBef>
                <a:spcPct val="0"/>
              </a:spcBef>
            </a:pPr>
            <a:r>
              <a:rPr lang="en-US" sz="5176">
                <a:solidFill>
                  <a:srgbClr val="FFFFFF"/>
                </a:solidFill>
                <a:latin typeface="Gagalin"/>
                <a:ea typeface="Gagalin"/>
                <a:cs typeface="Gagalin"/>
                <a:sym typeface="Gagalin"/>
              </a:rPr>
              <a:t>Numéro 540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5067300"/>
            <a:ext cx="18298280" cy="9903944"/>
          </a:xfrm>
          <a:custGeom>
            <a:avLst/>
            <a:gdLst/>
            <a:ahLst/>
            <a:cxnLst/>
            <a:rect r="r" b="b" t="t" l="l"/>
            <a:pathLst>
              <a:path h="9903944" w="18298280">
                <a:moveTo>
                  <a:pt x="0" y="0"/>
                </a:moveTo>
                <a:lnTo>
                  <a:pt x="18298280" y="0"/>
                </a:lnTo>
                <a:lnTo>
                  <a:pt x="18298280" y="9903944"/>
                </a:lnTo>
                <a:lnTo>
                  <a:pt x="0" y="9903944"/>
                </a:lnTo>
                <a:lnTo>
                  <a:pt x="0" y="0"/>
                </a:lnTo>
                <a:close/>
              </a:path>
            </a:pathLst>
          </a:custGeom>
          <a:blipFill>
            <a:blip r:embed="rId4"/>
            <a:stretch>
              <a:fillRect l="0" t="0" r="0" b="0"/>
            </a:stretch>
          </a:blipFill>
        </p:spPr>
      </p:sp>
      <p:sp>
        <p:nvSpPr>
          <p:cNvPr name="Freeform 5" id="5"/>
          <p:cNvSpPr/>
          <p:nvPr/>
        </p:nvSpPr>
        <p:spPr>
          <a:xfrm flipH="false" flipV="false" rot="0">
            <a:off x="11474694" y="1667608"/>
            <a:ext cx="3147551" cy="3596054"/>
          </a:xfrm>
          <a:custGeom>
            <a:avLst/>
            <a:gdLst/>
            <a:ahLst/>
            <a:cxnLst/>
            <a:rect r="r" b="b" t="t" l="l"/>
            <a:pathLst>
              <a:path h="3596054" w="3147551">
                <a:moveTo>
                  <a:pt x="0" y="0"/>
                </a:moveTo>
                <a:lnTo>
                  <a:pt x="3147551" y="0"/>
                </a:lnTo>
                <a:lnTo>
                  <a:pt x="3147551" y="3596054"/>
                </a:lnTo>
                <a:lnTo>
                  <a:pt x="0" y="3596054"/>
                </a:lnTo>
                <a:lnTo>
                  <a:pt x="0" y="0"/>
                </a:lnTo>
                <a:close/>
              </a:path>
            </a:pathLst>
          </a:custGeom>
          <a:blipFill>
            <a:blip r:embed="rId5">
              <a:extLst>
                <a:ext uri="{96DAC541-7B7A-43D3-8B79-37D633B846F1}">
                  <asvg:svgBlip xmlns:asvg="http://schemas.microsoft.com/office/drawing/2016/SVG/main" r:embed="rId6"/>
                </a:ext>
              </a:extLst>
            </a:blip>
            <a:stretch>
              <a:fillRect l="0" t="0" r="-4093" b="-14425"/>
            </a:stretch>
          </a:blipFill>
        </p:spPr>
      </p:sp>
      <p:sp>
        <p:nvSpPr>
          <p:cNvPr name="TextBox 6" id="6"/>
          <p:cNvSpPr txBox="true"/>
          <p:nvPr/>
        </p:nvSpPr>
        <p:spPr>
          <a:xfrm rot="0">
            <a:off x="2421559" y="6182962"/>
            <a:ext cx="16590363" cy="4814996"/>
          </a:xfrm>
          <a:prstGeom prst="rect">
            <a:avLst/>
          </a:prstGeom>
        </p:spPr>
        <p:txBody>
          <a:bodyPr anchor="t" rtlCol="false" tIns="0" lIns="0" bIns="0" rIns="0">
            <a:spAutoFit/>
          </a:bodyPr>
          <a:lstStyle/>
          <a:p>
            <a:pPr algn="l">
              <a:lnSpc>
                <a:spcPts val="6323"/>
              </a:lnSpc>
              <a:spcBef>
                <a:spcPct val="0"/>
              </a:spcBef>
            </a:pPr>
            <a:r>
              <a:rPr lang="en-US" b="true" sz="3676">
                <a:solidFill>
                  <a:srgbClr val="6B1FAD"/>
                </a:solidFill>
                <a:latin typeface="Arial MT Pro Bold"/>
                <a:ea typeface="Arial MT Pro Bold"/>
                <a:cs typeface="Arial MT Pro Bold"/>
                <a:sym typeface="Arial MT Pro Bold"/>
              </a:rPr>
              <a:t>Les 40 jour</a:t>
            </a:r>
            <a:r>
              <a:rPr lang="en-US" b="true" sz="3676">
                <a:solidFill>
                  <a:srgbClr val="6B1FAD"/>
                </a:solidFill>
                <a:latin typeface="Arial MT Pro Bold"/>
                <a:ea typeface="Arial MT Pro Bold"/>
                <a:cs typeface="Arial MT Pro Bold"/>
                <a:sym typeface="Arial MT Pro Bold"/>
              </a:rPr>
              <a:t>s de Jesus  : un temps d’épreuve, de jeûne, de prière et de confrontation avec le Malin. Un temps décisif pour faire </a:t>
            </a:r>
          </a:p>
          <a:p>
            <a:pPr algn="l">
              <a:lnSpc>
                <a:spcPts val="6323"/>
              </a:lnSpc>
              <a:spcBef>
                <a:spcPct val="0"/>
              </a:spcBef>
            </a:pPr>
            <a:r>
              <a:rPr lang="en-US" b="true" sz="3676">
                <a:solidFill>
                  <a:srgbClr val="6B1FAD"/>
                </a:solidFill>
                <a:latin typeface="Arial MT Pro Bold"/>
                <a:ea typeface="Arial MT Pro Bold"/>
                <a:cs typeface="Arial MT Pro Bold"/>
                <a:sym typeface="Arial MT Pro Bold"/>
              </a:rPr>
              <a:t>la volonté du Père, un temps qui conduit à la </a:t>
            </a:r>
            <a:r>
              <a:rPr lang="en-US" b="true" sz="3676">
                <a:solidFill>
                  <a:srgbClr val="6B1FAD"/>
                </a:solidFill>
                <a:latin typeface="Arial MT Pro Bold"/>
                <a:ea typeface="Arial MT Pro Bold"/>
                <a:cs typeface="Arial MT Pro Bold"/>
                <a:sym typeface="Arial MT Pro Bold"/>
              </a:rPr>
              <a:t>mission publique.  </a:t>
            </a:r>
          </a:p>
          <a:p>
            <a:pPr algn="l">
              <a:lnSpc>
                <a:spcPts val="6323"/>
              </a:lnSpc>
              <a:spcBef>
                <a:spcPct val="0"/>
              </a:spcBef>
            </a:pPr>
            <a:r>
              <a:rPr lang="en-US" b="true" sz="3676">
                <a:solidFill>
                  <a:srgbClr val="6B1FAD"/>
                </a:solidFill>
                <a:latin typeface="Arial MT Pro Bold"/>
                <a:ea typeface="Arial MT Pro Bold"/>
                <a:cs typeface="Arial MT Pro Bold"/>
                <a:sym typeface="Arial MT Pro Bold"/>
              </a:rPr>
              <a:t>C</a:t>
            </a:r>
            <a:r>
              <a:rPr lang="en-US" b="true" sz="3676">
                <a:solidFill>
                  <a:srgbClr val="6B1FAD"/>
                </a:solidFill>
                <a:latin typeface="Arial MT Pro Bold"/>
                <a:ea typeface="Arial MT Pro Bold"/>
                <a:cs typeface="Arial MT Pro Bold"/>
                <a:sym typeface="Arial MT Pro Bold"/>
              </a:rPr>
              <a:t>e temps du desert est modèle pour notre Carême : temps de jeûne, de prière et de préparation à accueillir le Royaume de Dieu.</a:t>
            </a:r>
          </a:p>
          <a:p>
            <a:pPr algn="ctr">
              <a:lnSpc>
                <a:spcPts val="6323"/>
              </a:lnSpc>
              <a:spcBef>
                <a:spcPct val="0"/>
              </a:spcBef>
            </a:pPr>
          </a:p>
        </p:txBody>
      </p:sp>
      <p:sp>
        <p:nvSpPr>
          <p:cNvPr name="Freeform 7" id="7"/>
          <p:cNvSpPr/>
          <p:nvPr/>
        </p:nvSpPr>
        <p:spPr>
          <a:xfrm flipH="false" flipV="false" rot="0">
            <a:off x="15440317" y="726624"/>
            <a:ext cx="2334540" cy="2328703"/>
          </a:xfrm>
          <a:custGeom>
            <a:avLst/>
            <a:gdLst/>
            <a:ahLst/>
            <a:cxnLst/>
            <a:rect r="r" b="b" t="t" l="l"/>
            <a:pathLst>
              <a:path h="2328703" w="2334540">
                <a:moveTo>
                  <a:pt x="0" y="0"/>
                </a:moveTo>
                <a:lnTo>
                  <a:pt x="2334540" y="0"/>
                </a:lnTo>
                <a:lnTo>
                  <a:pt x="2334540" y="2328703"/>
                </a:lnTo>
                <a:lnTo>
                  <a:pt x="0" y="2328703"/>
                </a:lnTo>
                <a:lnTo>
                  <a:pt x="0" y="0"/>
                </a:lnTo>
                <a:close/>
              </a:path>
            </a:pathLst>
          </a:custGeom>
          <a:blipFill>
            <a:blip r:embed="rId7"/>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69975" y="71338"/>
            <a:ext cx="3065763" cy="3058098"/>
          </a:xfrm>
          <a:custGeom>
            <a:avLst/>
            <a:gdLst/>
            <a:ahLst/>
            <a:cxnLst/>
            <a:rect r="r" b="b" t="t" l="l"/>
            <a:pathLst>
              <a:path h="3058098" w="3065763">
                <a:moveTo>
                  <a:pt x="0" y="0"/>
                </a:moveTo>
                <a:lnTo>
                  <a:pt x="3065763" y="0"/>
                </a:lnTo>
                <a:lnTo>
                  <a:pt x="3065763" y="3058099"/>
                </a:lnTo>
                <a:lnTo>
                  <a:pt x="0" y="3058099"/>
                </a:lnTo>
                <a:lnTo>
                  <a:pt x="0" y="0"/>
                </a:lnTo>
                <a:close/>
              </a:path>
            </a:pathLst>
          </a:custGeom>
          <a:blipFill>
            <a:blip r:embed="rId4"/>
            <a:stretch>
              <a:fillRect l="0" t="0" r="0" b="0"/>
            </a:stretch>
          </a:blipFill>
        </p:spPr>
      </p:sp>
      <p:sp>
        <p:nvSpPr>
          <p:cNvPr name="TextBox 5" id="5"/>
          <p:cNvSpPr txBox="true"/>
          <p:nvPr/>
        </p:nvSpPr>
        <p:spPr>
          <a:xfrm rot="0">
            <a:off x="1459355" y="3557487"/>
            <a:ext cx="16819120" cy="6254414"/>
          </a:xfrm>
          <a:prstGeom prst="rect">
            <a:avLst/>
          </a:prstGeom>
        </p:spPr>
        <p:txBody>
          <a:bodyPr anchor="t" rtlCol="false" tIns="0" lIns="0" bIns="0" rIns="0">
            <a:spAutoFit/>
          </a:bodyPr>
          <a:lstStyle/>
          <a:p>
            <a:pPr algn="l" marL="707342" indent="-353671" lvl="1">
              <a:lnSpc>
                <a:spcPts val="5635"/>
              </a:lnSpc>
              <a:buFont typeface="Arial"/>
              <a:buChar char="•"/>
            </a:pPr>
            <a:r>
              <a:rPr lang="en-US" b="true" sz="3276">
                <a:solidFill>
                  <a:srgbClr val="FFFFFF"/>
                </a:solidFill>
                <a:latin typeface="Arial MT Pro Bold"/>
                <a:ea typeface="Arial MT Pro Bold"/>
                <a:cs typeface="Arial MT Pro Bold"/>
                <a:sym typeface="Arial MT Pro Bold"/>
              </a:rPr>
              <a:t>Avec Noé, pendant 40 jours, le Seigneur purifie, le Seigneur lave, le Seigneur recrée une terre nouvelle et un cœur nouveau. </a:t>
            </a:r>
          </a:p>
          <a:p>
            <a:pPr algn="l" marL="685752" indent="-342876" lvl="1">
              <a:lnSpc>
                <a:spcPts val="5463"/>
              </a:lnSpc>
              <a:buFont typeface="Arial"/>
              <a:buChar char="•"/>
            </a:pPr>
            <a:r>
              <a:rPr lang="en-US" b="true" sz="3176">
                <a:solidFill>
                  <a:srgbClr val="FFFFFF"/>
                </a:solidFill>
                <a:latin typeface="Arial MT Pro Bold"/>
                <a:ea typeface="Arial MT Pro Bold"/>
                <a:cs typeface="Arial MT Pro Bold"/>
                <a:sym typeface="Arial MT Pro Bold"/>
              </a:rPr>
              <a:t>Avec Moïse, pendant 40 jours, le Seigneur parle, le Seigneur façonne, le Seigneur conduit vers la Terre promise.</a:t>
            </a:r>
          </a:p>
          <a:p>
            <a:pPr algn="l" marL="685752" indent="-342876" lvl="1">
              <a:lnSpc>
                <a:spcPts val="5463"/>
              </a:lnSpc>
              <a:buFont typeface="Arial"/>
              <a:buChar char="•"/>
            </a:pPr>
            <a:r>
              <a:rPr lang="en-US" b="true" sz="3176">
                <a:solidFill>
                  <a:srgbClr val="FFFFFF"/>
                </a:solidFill>
                <a:latin typeface="Arial MT Pro Bold"/>
                <a:ea typeface="Arial MT Pro Bold"/>
                <a:cs typeface="Arial MT Pro Bold"/>
                <a:sym typeface="Arial MT Pro Bold"/>
              </a:rPr>
              <a:t>Avec Jonas, pendant 40 jours, le Seigneur avertit, le Seigneur prend patience, le Seigneur fait miséricorde et offre la conversion.</a:t>
            </a:r>
          </a:p>
          <a:p>
            <a:pPr algn="l" marL="685752" indent="-342876" lvl="1">
              <a:lnSpc>
                <a:spcPts val="5463"/>
              </a:lnSpc>
              <a:buFont typeface="Arial"/>
              <a:buChar char="•"/>
            </a:pPr>
            <a:r>
              <a:rPr lang="en-US" b="true" sz="3176">
                <a:solidFill>
                  <a:srgbClr val="FFFFFF"/>
                </a:solidFill>
                <a:latin typeface="Arial MT Pro Bold"/>
                <a:ea typeface="Arial MT Pro Bold"/>
                <a:cs typeface="Arial MT Pro Bold"/>
                <a:sym typeface="Arial MT Pro Bold"/>
              </a:rPr>
              <a:t>Avec Jésus, pendant 40 jours dans le désert, le Seigneur affermit, le Seigneur prépare, le Seigneur révèle le Royaume à venir.</a:t>
            </a:r>
          </a:p>
          <a:p>
            <a:pPr algn="l">
              <a:lnSpc>
                <a:spcPts val="5463"/>
              </a:lnSpc>
            </a:pPr>
          </a:p>
        </p:txBody>
      </p:sp>
      <p:sp>
        <p:nvSpPr>
          <p:cNvPr name="TextBox 6" id="6"/>
          <p:cNvSpPr txBox="true"/>
          <p:nvPr/>
        </p:nvSpPr>
        <p:spPr>
          <a:xfrm rot="0">
            <a:off x="4730953" y="695127"/>
            <a:ext cx="12894500" cy="2362972"/>
          </a:xfrm>
          <a:prstGeom prst="rect">
            <a:avLst/>
          </a:prstGeom>
        </p:spPr>
        <p:txBody>
          <a:bodyPr anchor="t" rtlCol="false" tIns="0" lIns="0" bIns="0" rIns="0">
            <a:spAutoFit/>
          </a:bodyPr>
          <a:lstStyle/>
          <a:p>
            <a:pPr algn="ctr">
              <a:lnSpc>
                <a:spcPts val="5889"/>
              </a:lnSpc>
            </a:pPr>
            <a:r>
              <a:rPr lang="en-US" b="true" sz="5662" spc="-237">
                <a:solidFill>
                  <a:srgbClr val="FFFFFF"/>
                </a:solidFill>
                <a:latin typeface="Arial MT Pro Bold"/>
                <a:ea typeface="Arial MT Pro Bold"/>
                <a:cs typeface="Arial MT Pro Bold"/>
                <a:sym typeface="Arial MT Pro Bold"/>
              </a:rPr>
              <a:t>Le chiffre 40 dans la Bible c’est un temps que Dieu donne pour transformer, purifier et préparer la vie nouvelle.</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69975" y="71338"/>
            <a:ext cx="3065763" cy="3058098"/>
          </a:xfrm>
          <a:custGeom>
            <a:avLst/>
            <a:gdLst/>
            <a:ahLst/>
            <a:cxnLst/>
            <a:rect r="r" b="b" t="t" l="l"/>
            <a:pathLst>
              <a:path h="3058098" w="3065763">
                <a:moveTo>
                  <a:pt x="0" y="0"/>
                </a:moveTo>
                <a:lnTo>
                  <a:pt x="3065763" y="0"/>
                </a:lnTo>
                <a:lnTo>
                  <a:pt x="3065763" y="3058099"/>
                </a:lnTo>
                <a:lnTo>
                  <a:pt x="0" y="3058099"/>
                </a:lnTo>
                <a:lnTo>
                  <a:pt x="0" y="0"/>
                </a:lnTo>
                <a:close/>
              </a:path>
            </a:pathLst>
          </a:custGeom>
          <a:blipFill>
            <a:blip r:embed="rId4"/>
            <a:stretch>
              <a:fillRect l="0" t="0" r="0" b="0"/>
            </a:stretch>
          </a:blipFill>
        </p:spPr>
      </p:sp>
      <p:sp>
        <p:nvSpPr>
          <p:cNvPr name="TextBox 5" id="5"/>
          <p:cNvSpPr txBox="true"/>
          <p:nvPr/>
        </p:nvSpPr>
        <p:spPr>
          <a:xfrm rot="0">
            <a:off x="1468880" y="2891312"/>
            <a:ext cx="16819120" cy="8340389"/>
          </a:xfrm>
          <a:prstGeom prst="rect">
            <a:avLst/>
          </a:prstGeom>
        </p:spPr>
        <p:txBody>
          <a:bodyPr anchor="t" rtlCol="false" tIns="0" lIns="0" bIns="0" rIns="0">
            <a:spAutoFit/>
          </a:bodyPr>
          <a:lstStyle/>
          <a:p>
            <a:pPr algn="l" marL="707342" indent="-353671" lvl="1">
              <a:lnSpc>
                <a:spcPts val="5635"/>
              </a:lnSpc>
              <a:buFont typeface="Arial"/>
              <a:buChar char="•"/>
            </a:pPr>
            <a:r>
              <a:rPr lang="en-US" b="true" sz="3276">
                <a:solidFill>
                  <a:srgbClr val="FFFFFF"/>
                </a:solidFill>
                <a:latin typeface="Arial MT Pro Bold"/>
                <a:ea typeface="Arial MT Pro Bold"/>
                <a:cs typeface="Arial MT Pro Bold"/>
                <a:sym typeface="Arial MT Pro Bold"/>
              </a:rPr>
              <a:t>Dans la Bible, chaque fois que le chiffre</a:t>
            </a:r>
            <a:r>
              <a:rPr lang="en-US" b="true" sz="3276">
                <a:solidFill>
                  <a:srgbClr val="FFFFFF"/>
                </a:solidFill>
                <a:latin typeface="Arial MT Pro Bold"/>
                <a:ea typeface="Arial MT Pro Bold"/>
                <a:cs typeface="Arial MT Pro Bold"/>
                <a:sym typeface="Arial MT Pro Bold"/>
              </a:rPr>
              <a:t> 40 apparaît, quelque chose change. </a:t>
            </a:r>
            <a:r>
              <a:rPr lang="en-US" b="true" sz="3276">
                <a:solidFill>
                  <a:srgbClr val="FFFFFF"/>
                </a:solidFill>
                <a:latin typeface="Arial MT Pro Bold"/>
                <a:ea typeface="Arial MT Pro Bold"/>
                <a:cs typeface="Arial MT Pro Bold"/>
                <a:sym typeface="Arial MT Pro Bold"/>
              </a:rPr>
              <a:t>C</a:t>
            </a:r>
            <a:r>
              <a:rPr lang="en-US" b="true" sz="3276">
                <a:solidFill>
                  <a:srgbClr val="FFFFFF"/>
                </a:solidFill>
                <a:latin typeface="Arial MT Pro Bold"/>
                <a:ea typeface="Arial MT Pro Bold"/>
                <a:cs typeface="Arial MT Pro Bold"/>
                <a:sym typeface="Arial MT Pro Bold"/>
              </a:rPr>
              <a:t>e n’est jamais un détail. </a:t>
            </a:r>
            <a:r>
              <a:rPr lang="en-US" b="true" sz="3276">
                <a:solidFill>
                  <a:srgbClr val="FFFFFF"/>
                </a:solidFill>
                <a:latin typeface="Arial MT Pro Bold"/>
                <a:ea typeface="Arial MT Pro Bold"/>
                <a:cs typeface="Arial MT Pro Bold"/>
                <a:sym typeface="Arial MT Pro Bold"/>
              </a:rPr>
              <a:t>C’</a:t>
            </a:r>
            <a:r>
              <a:rPr lang="en-US" b="true" sz="3276">
                <a:solidFill>
                  <a:srgbClr val="FFFFFF"/>
                </a:solidFill>
                <a:latin typeface="Arial MT Pro Bold"/>
                <a:ea typeface="Arial MT Pro Bold"/>
                <a:cs typeface="Arial MT Pro Bold"/>
                <a:sym typeface="Arial MT Pro Bold"/>
              </a:rPr>
              <a:t>est toujours un temps où Dieu travaille le cœur.</a:t>
            </a:r>
          </a:p>
          <a:p>
            <a:pPr algn="l" marL="707342" indent="-353671" lvl="1">
              <a:lnSpc>
                <a:spcPts val="5635"/>
              </a:lnSpc>
              <a:buFont typeface="Arial"/>
              <a:buChar char="•"/>
            </a:pPr>
            <a:r>
              <a:rPr lang="en-US" b="true" sz="3276">
                <a:solidFill>
                  <a:srgbClr val="FFFFFF"/>
                </a:solidFill>
                <a:latin typeface="Arial MT Pro Bold"/>
                <a:ea typeface="Arial MT Pro Bold"/>
                <a:cs typeface="Arial MT Pro Bold"/>
                <a:sym typeface="Arial MT Pro Bold"/>
              </a:rPr>
              <a:t>Avec Noé, pendant 40 jours, Dieu purifie. il enlève ce qui détruit la vie. Il recrée.</a:t>
            </a:r>
          </a:p>
          <a:p>
            <a:pPr algn="l">
              <a:lnSpc>
                <a:spcPts val="5463"/>
              </a:lnSpc>
            </a:pPr>
            <a:r>
              <a:rPr lang="en-US" sz="3176">
                <a:solidFill>
                  <a:srgbClr val="FFFFFF"/>
                </a:solidFill>
                <a:latin typeface="Arial MT Pro"/>
                <a:ea typeface="Arial MT Pro"/>
                <a:cs typeface="Arial MT Pro"/>
                <a:sym typeface="Arial MT Pro"/>
              </a:rPr>
              <a:t>👉 </a:t>
            </a:r>
            <a:r>
              <a:rPr lang="en-US" sz="3176" b="true">
                <a:solidFill>
                  <a:srgbClr val="FFFFFF"/>
                </a:solidFill>
                <a:latin typeface="Arial MT Pro Bold"/>
                <a:ea typeface="Arial MT Pro Bold"/>
                <a:cs typeface="Arial MT Pro Bold"/>
                <a:sym typeface="Arial MT Pro Bold"/>
              </a:rPr>
              <a:t>Voilà la PÉNITENCE. : </a:t>
            </a:r>
            <a:r>
              <a:rPr lang="en-US" sz="3176">
                <a:solidFill>
                  <a:srgbClr val="FFFFFF"/>
                </a:solidFill>
                <a:latin typeface="Arial MT Pro"/>
                <a:ea typeface="Arial MT Pro"/>
                <a:cs typeface="Arial MT Pro"/>
                <a:sym typeface="Arial MT Pro"/>
              </a:rPr>
              <a:t>Laisser Dieu enlever en moi ce qui m’éloigne de Lui.</a:t>
            </a:r>
          </a:p>
          <a:p>
            <a:pPr algn="l" marL="685752" indent="-342876" lvl="1">
              <a:lnSpc>
                <a:spcPts val="5463"/>
              </a:lnSpc>
              <a:buFont typeface="Arial"/>
              <a:buChar char="•"/>
            </a:pPr>
            <a:r>
              <a:rPr lang="en-US" b="true" sz="3176">
                <a:solidFill>
                  <a:srgbClr val="FFFFFF"/>
                </a:solidFill>
                <a:latin typeface="Arial MT Pro Bold"/>
                <a:ea typeface="Arial MT Pro Bold"/>
                <a:cs typeface="Arial MT Pro Bold"/>
                <a:sym typeface="Arial MT Pro Bold"/>
              </a:rPr>
              <a:t>Avec Moïse, pendant 40 jours sur la montagne, i</a:t>
            </a:r>
            <a:r>
              <a:rPr lang="en-US" b="true" sz="3176">
                <a:solidFill>
                  <a:srgbClr val="FFFFFF"/>
                </a:solidFill>
                <a:latin typeface="Arial MT Pro Bold"/>
                <a:ea typeface="Arial MT Pro Bold"/>
                <a:cs typeface="Arial MT Pro Bold"/>
                <a:sym typeface="Arial MT Pro Bold"/>
              </a:rPr>
              <a:t>l jeûne. Il écoute. Il reçoit la Parole.</a:t>
            </a:r>
          </a:p>
          <a:p>
            <a:pPr algn="l">
              <a:lnSpc>
                <a:spcPts val="5463"/>
              </a:lnSpc>
            </a:pPr>
            <a:r>
              <a:rPr lang="en-US" sz="3176" b="true">
                <a:solidFill>
                  <a:srgbClr val="FFFFFF"/>
                </a:solidFill>
                <a:latin typeface="Arial MT Pro Bold"/>
                <a:ea typeface="Arial MT Pro Bold"/>
                <a:cs typeface="Arial MT Pro Bold"/>
                <a:sym typeface="Arial MT Pro Bold"/>
              </a:rPr>
              <a:t>👉 Voilà la PRIÈRE : Monter sur la montagne intérieure pour parler avec Dieu.</a:t>
            </a:r>
          </a:p>
          <a:p>
            <a:pPr algn="l" marL="685752" indent="-342876" lvl="1">
              <a:lnSpc>
                <a:spcPts val="5463"/>
              </a:lnSpc>
              <a:buFont typeface="Arial"/>
              <a:buChar char="•"/>
            </a:pPr>
            <a:r>
              <a:rPr lang="en-US" b="true" sz="3176">
                <a:solidFill>
                  <a:srgbClr val="FFFFFF"/>
                </a:solidFill>
                <a:latin typeface="Arial MT Pro Bold"/>
                <a:ea typeface="Arial MT Pro Bold"/>
                <a:cs typeface="Arial MT Pro Bold"/>
                <a:sym typeface="Arial MT Pro Bold"/>
              </a:rPr>
              <a:t>Avec Jésus, pendant 40 jours au désert, i</a:t>
            </a:r>
            <a:r>
              <a:rPr lang="en-US" b="true" sz="3176">
                <a:solidFill>
                  <a:srgbClr val="FFFFFF"/>
                </a:solidFill>
                <a:latin typeface="Arial MT Pro Bold"/>
                <a:ea typeface="Arial MT Pro Bold"/>
                <a:cs typeface="Arial MT Pro Bold"/>
                <a:sym typeface="Arial MT Pro Bold"/>
              </a:rPr>
              <a:t>l prie. Il combat. Il choisit d’aimer jusqu’au bout.</a:t>
            </a:r>
          </a:p>
          <a:p>
            <a:pPr algn="l">
              <a:lnSpc>
                <a:spcPts val="5463"/>
              </a:lnSpc>
            </a:pPr>
            <a:r>
              <a:rPr lang="en-US" sz="3176" b="true">
                <a:solidFill>
                  <a:srgbClr val="FFFFFF"/>
                </a:solidFill>
                <a:latin typeface="Arial MT Pro Bold"/>
                <a:ea typeface="Arial MT Pro Bold"/>
                <a:cs typeface="Arial MT Pro Bold"/>
                <a:sym typeface="Arial MT Pro Bold"/>
              </a:rPr>
              <a:t>👉 Voilà le PARTAGE : Le désert prépare le don total. On ne sort pas du Carême replié sur soi, on en sort pour aimer davantage.</a:t>
            </a:r>
          </a:p>
          <a:p>
            <a:pPr algn="l">
              <a:lnSpc>
                <a:spcPts val="5463"/>
              </a:lnSpc>
            </a:pPr>
          </a:p>
          <a:p>
            <a:pPr algn="l">
              <a:lnSpc>
                <a:spcPts val="5463"/>
              </a:lnSpc>
            </a:pPr>
          </a:p>
        </p:txBody>
      </p:sp>
      <p:sp>
        <p:nvSpPr>
          <p:cNvPr name="TextBox 6" id="6"/>
          <p:cNvSpPr txBox="true"/>
          <p:nvPr/>
        </p:nvSpPr>
        <p:spPr>
          <a:xfrm rot="0">
            <a:off x="4730953" y="409377"/>
            <a:ext cx="12894500" cy="2362972"/>
          </a:xfrm>
          <a:prstGeom prst="rect">
            <a:avLst/>
          </a:prstGeom>
        </p:spPr>
        <p:txBody>
          <a:bodyPr anchor="t" rtlCol="false" tIns="0" lIns="0" bIns="0" rIns="0">
            <a:spAutoFit/>
          </a:bodyPr>
          <a:lstStyle/>
          <a:p>
            <a:pPr algn="ctr">
              <a:lnSpc>
                <a:spcPts val="5889"/>
              </a:lnSpc>
            </a:pPr>
            <a:r>
              <a:rPr lang="en-US" b="true" sz="5662" spc="-237">
                <a:solidFill>
                  <a:srgbClr val="FFFFFF"/>
                </a:solidFill>
                <a:latin typeface="Arial MT Pro Bold"/>
                <a:ea typeface="Arial MT Pro Bold"/>
                <a:cs typeface="Arial MT Pro Bold"/>
                <a:sym typeface="Arial MT Pro Bold"/>
              </a:rPr>
              <a:t>Le chiffre 40 dans la Bible c’est un temps que Dieu donne pour transformer, purifier et préparer la vie nouvelle.</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69975" y="71338"/>
            <a:ext cx="3065763" cy="3058098"/>
          </a:xfrm>
          <a:custGeom>
            <a:avLst/>
            <a:gdLst/>
            <a:ahLst/>
            <a:cxnLst/>
            <a:rect r="r" b="b" t="t" l="l"/>
            <a:pathLst>
              <a:path h="3058098" w="3065763">
                <a:moveTo>
                  <a:pt x="0" y="0"/>
                </a:moveTo>
                <a:lnTo>
                  <a:pt x="3065763" y="0"/>
                </a:lnTo>
                <a:lnTo>
                  <a:pt x="3065763" y="3058099"/>
                </a:lnTo>
                <a:lnTo>
                  <a:pt x="0" y="3058099"/>
                </a:lnTo>
                <a:lnTo>
                  <a:pt x="0" y="0"/>
                </a:lnTo>
                <a:close/>
              </a:path>
            </a:pathLst>
          </a:custGeom>
          <a:blipFill>
            <a:blip r:embed="rId4"/>
            <a:stretch>
              <a:fillRect l="0" t="0" r="0" b="0"/>
            </a:stretch>
          </a:blipFill>
        </p:spPr>
      </p:sp>
      <p:sp>
        <p:nvSpPr>
          <p:cNvPr name="TextBox 5" id="5"/>
          <p:cNvSpPr txBox="true"/>
          <p:nvPr/>
        </p:nvSpPr>
        <p:spPr>
          <a:xfrm rot="0">
            <a:off x="1234418" y="3380490"/>
            <a:ext cx="16819120" cy="7111664"/>
          </a:xfrm>
          <a:prstGeom prst="rect">
            <a:avLst/>
          </a:prstGeom>
        </p:spPr>
        <p:txBody>
          <a:bodyPr anchor="t" rtlCol="false" tIns="0" lIns="0" bIns="0" rIns="0">
            <a:spAutoFit/>
          </a:bodyPr>
          <a:lstStyle/>
          <a:p>
            <a:pPr algn="l" marL="707342" indent="-353671" lvl="1">
              <a:lnSpc>
                <a:spcPts val="5635"/>
              </a:lnSpc>
              <a:buFont typeface="Arial"/>
              <a:buChar char="•"/>
            </a:pPr>
            <a:r>
              <a:rPr lang="en-US" b="true" sz="3276">
                <a:solidFill>
                  <a:srgbClr val="FFFFFF"/>
                </a:solidFill>
                <a:latin typeface="Arial MT Pro Bold"/>
                <a:ea typeface="Arial MT Pro Bold"/>
                <a:cs typeface="Arial MT Pro Bold"/>
                <a:sym typeface="Arial MT Pro Bold"/>
              </a:rPr>
              <a:t>Le Carême</a:t>
            </a:r>
            <a:r>
              <a:rPr lang="en-US" b="true" sz="3276">
                <a:solidFill>
                  <a:srgbClr val="FFFFFF"/>
                </a:solidFill>
                <a:latin typeface="Arial MT Pro Bold"/>
                <a:ea typeface="Arial MT Pro Bold"/>
                <a:cs typeface="Arial MT Pro Bold"/>
                <a:sym typeface="Arial MT Pro Bold"/>
              </a:rPr>
              <a:t>, ce n’est pas un effort triste. </a:t>
            </a:r>
            <a:r>
              <a:rPr lang="en-US" b="true" sz="3276">
                <a:solidFill>
                  <a:srgbClr val="FFFFFF"/>
                </a:solidFill>
                <a:latin typeface="Arial MT Pro Bold"/>
                <a:ea typeface="Arial MT Pro Bold"/>
                <a:cs typeface="Arial MT Pro Bold"/>
                <a:sym typeface="Arial MT Pro Bold"/>
              </a:rPr>
              <a:t>C’est un chemin de vie qui nous conduit a la résurrection  Au Seigneur que veut faire alliance avec nous. Un chemin de : </a:t>
            </a:r>
          </a:p>
          <a:p>
            <a:pPr algn="l" marL="707342" indent="-353671" lvl="1">
              <a:lnSpc>
                <a:spcPts val="5635"/>
              </a:lnSpc>
              <a:buFont typeface="Arial"/>
              <a:buChar char="•"/>
            </a:pPr>
            <a:r>
              <a:rPr lang="en-US" b="true" sz="3276">
                <a:solidFill>
                  <a:srgbClr val="FFFFFF"/>
                </a:solidFill>
                <a:latin typeface="Arial MT Pro Bold"/>
                <a:ea typeface="Arial MT Pro Bold"/>
                <a:cs typeface="Arial MT Pro Bold"/>
                <a:sym typeface="Arial MT Pro Bold"/>
              </a:rPr>
              <a:t>PÉNITENCE </a:t>
            </a:r>
            <a:r>
              <a:rPr lang="en-US" b="true" sz="3276">
                <a:solidFill>
                  <a:srgbClr val="FFFFFF"/>
                </a:solidFill>
                <a:latin typeface="Arial MT Pro Bold"/>
                <a:ea typeface="Arial MT Pro Bold"/>
                <a:cs typeface="Arial MT Pro Bold"/>
                <a:sym typeface="Arial MT Pro Bold"/>
              </a:rPr>
              <a:t>pour êtr</a:t>
            </a:r>
            <a:r>
              <a:rPr lang="en-US" b="true" sz="3276">
                <a:solidFill>
                  <a:srgbClr val="FFFFFF"/>
                </a:solidFill>
                <a:latin typeface="Arial MT Pro Bold"/>
                <a:ea typeface="Arial MT Pro Bold"/>
                <a:cs typeface="Arial MT Pro Bold"/>
                <a:sym typeface="Arial MT Pro Bold"/>
              </a:rPr>
              <a:t>e purifiés.</a:t>
            </a:r>
          </a:p>
          <a:p>
            <a:pPr algn="l" marL="707342" indent="-353671" lvl="1">
              <a:lnSpc>
                <a:spcPts val="5635"/>
              </a:lnSpc>
              <a:buFont typeface="Arial"/>
              <a:buChar char="•"/>
            </a:pPr>
            <a:r>
              <a:rPr lang="en-US" b="true" sz="3276">
                <a:solidFill>
                  <a:srgbClr val="FFFFFF"/>
                </a:solidFill>
                <a:latin typeface="Arial MT Pro Bold"/>
                <a:ea typeface="Arial MT Pro Bold"/>
                <a:cs typeface="Arial MT Pro Bold"/>
                <a:sym typeface="Arial MT Pro Bold"/>
              </a:rPr>
              <a:t>PRIÈRE pour être transformés.</a:t>
            </a:r>
          </a:p>
          <a:p>
            <a:pPr algn="l" marL="707342" indent="-353671" lvl="1">
              <a:lnSpc>
                <a:spcPts val="5635"/>
              </a:lnSpc>
              <a:buFont typeface="Arial"/>
              <a:buChar char="•"/>
            </a:pPr>
            <a:r>
              <a:rPr lang="en-US" b="true" sz="3276">
                <a:solidFill>
                  <a:srgbClr val="FFFFFF"/>
                </a:solidFill>
                <a:latin typeface="Arial MT Pro Bold"/>
                <a:ea typeface="Arial MT Pro Bold"/>
                <a:cs typeface="Arial MT Pro Bold"/>
                <a:sym typeface="Arial MT Pro Bold"/>
              </a:rPr>
              <a:t>PARTAGE pour aimer comme le Christ.</a:t>
            </a:r>
          </a:p>
          <a:p>
            <a:pPr algn="l" marL="707342" indent="-353671" lvl="1">
              <a:lnSpc>
                <a:spcPts val="5635"/>
              </a:lnSpc>
              <a:buFont typeface="Arial"/>
              <a:buChar char="•"/>
            </a:pPr>
            <a:r>
              <a:rPr lang="en-US" b="true" sz="3276">
                <a:solidFill>
                  <a:srgbClr val="FFFFFF"/>
                </a:solidFill>
                <a:latin typeface="Arial MT Pro Bold"/>
                <a:ea typeface="Arial MT Pro Bold"/>
                <a:cs typeface="Arial MT Pro Bold"/>
                <a:sym typeface="Arial MT Pro Bold"/>
              </a:rPr>
              <a:t>L</a:t>
            </a:r>
            <a:r>
              <a:rPr lang="en-US" b="true" sz="3276">
                <a:solidFill>
                  <a:srgbClr val="FFFFFF"/>
                </a:solidFill>
                <a:latin typeface="Arial MT Pro Bold"/>
                <a:ea typeface="Arial MT Pro Bold"/>
                <a:cs typeface="Arial MT Pro Bold"/>
                <a:sym typeface="Arial MT Pro Bold"/>
              </a:rPr>
              <a:t>e chiffre 40 nous dit</a:t>
            </a:r>
            <a:r>
              <a:rPr lang="en-US" b="true" sz="3276">
                <a:solidFill>
                  <a:srgbClr val="FFFFFF"/>
                </a:solidFill>
                <a:latin typeface="Arial MT Pro Bold"/>
                <a:ea typeface="Arial MT Pro Bold"/>
                <a:cs typeface="Arial MT Pro Bold"/>
                <a:sym typeface="Arial MT Pro Bold"/>
              </a:rPr>
              <a:t> une chose : C’est le temps que </a:t>
            </a:r>
            <a:r>
              <a:rPr lang="en-US" b="true" sz="3276">
                <a:solidFill>
                  <a:srgbClr val="FFFFFF"/>
                </a:solidFill>
                <a:latin typeface="Arial MT Pro Bold"/>
                <a:ea typeface="Arial MT Pro Bold"/>
                <a:cs typeface="Arial MT Pro Bold"/>
                <a:sym typeface="Arial MT Pro Bold"/>
              </a:rPr>
              <a:t>D</a:t>
            </a:r>
            <a:r>
              <a:rPr lang="en-US" b="true" sz="3276">
                <a:solidFill>
                  <a:srgbClr val="FFFFFF"/>
                </a:solidFill>
                <a:latin typeface="Arial MT Pro Bold"/>
                <a:ea typeface="Arial MT Pro Bold"/>
                <a:cs typeface="Arial MT Pro Bold"/>
                <a:sym typeface="Arial MT Pro Bold"/>
              </a:rPr>
              <a:t>ieu veut  prendre pour changer les cœurs.</a:t>
            </a:r>
          </a:p>
          <a:p>
            <a:pPr algn="l">
              <a:lnSpc>
                <a:spcPts val="5635"/>
              </a:lnSpc>
            </a:pPr>
          </a:p>
          <a:p>
            <a:pPr algn="l">
              <a:lnSpc>
                <a:spcPts val="5463"/>
              </a:lnSpc>
            </a:pPr>
          </a:p>
          <a:p>
            <a:pPr algn="l">
              <a:lnSpc>
                <a:spcPts val="5463"/>
              </a:lnSpc>
            </a:pPr>
          </a:p>
        </p:txBody>
      </p:sp>
      <p:sp>
        <p:nvSpPr>
          <p:cNvPr name="TextBox 6" id="6"/>
          <p:cNvSpPr txBox="true"/>
          <p:nvPr/>
        </p:nvSpPr>
        <p:spPr>
          <a:xfrm rot="0">
            <a:off x="4760261" y="766465"/>
            <a:ext cx="12894500" cy="2362972"/>
          </a:xfrm>
          <a:prstGeom prst="rect">
            <a:avLst/>
          </a:prstGeom>
        </p:spPr>
        <p:txBody>
          <a:bodyPr anchor="t" rtlCol="false" tIns="0" lIns="0" bIns="0" rIns="0">
            <a:spAutoFit/>
          </a:bodyPr>
          <a:lstStyle/>
          <a:p>
            <a:pPr algn="ctr">
              <a:lnSpc>
                <a:spcPts val="5889"/>
              </a:lnSpc>
            </a:pPr>
            <a:r>
              <a:rPr lang="en-US" b="true" sz="5662" spc="-237">
                <a:solidFill>
                  <a:srgbClr val="FFFFFF"/>
                </a:solidFill>
                <a:latin typeface="Arial MT Pro Bold"/>
                <a:ea typeface="Arial MT Pro Bold"/>
                <a:cs typeface="Arial MT Pro Bold"/>
                <a:sym typeface="Arial MT Pro Bold"/>
              </a:rPr>
              <a:t>Le chiffre 40 dans la Bible c’est un temps que Dieu donne pour transformer, purifier et préparer la vie nouvelle.</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468880" y="1519810"/>
            <a:ext cx="16819120" cy="7864139"/>
          </a:xfrm>
          <a:prstGeom prst="rect">
            <a:avLst/>
          </a:prstGeom>
        </p:spPr>
        <p:txBody>
          <a:bodyPr anchor="t" rtlCol="false" tIns="0" lIns="0" bIns="0" rIns="0">
            <a:spAutoFit/>
          </a:bodyPr>
          <a:lstStyle/>
          <a:p>
            <a:pPr algn="l">
              <a:lnSpc>
                <a:spcPts val="5635"/>
              </a:lnSpc>
            </a:pPr>
            <a:r>
              <a:rPr lang="en-US" sz="3276" b="true">
                <a:solidFill>
                  <a:srgbClr val="FFFFFF"/>
                </a:solidFill>
                <a:latin typeface="Arial MT Pro Bold"/>
                <a:ea typeface="Arial MT Pro Bold"/>
                <a:cs typeface="Arial MT Pro Bold"/>
                <a:sym typeface="Arial MT Pro Bold"/>
              </a:rPr>
              <a:t>Dieu ne parle pas seulement à Noé. </a:t>
            </a:r>
            <a:r>
              <a:rPr lang="en-US" sz="3276" b="true">
                <a:solidFill>
                  <a:srgbClr val="FFFFFF"/>
                </a:solidFill>
                <a:latin typeface="Arial MT Pro Bold"/>
                <a:ea typeface="Arial MT Pro Bold"/>
                <a:cs typeface="Arial MT Pro Bold"/>
                <a:sym typeface="Arial MT Pro Bold"/>
              </a:rPr>
              <a:t>Ni seulement à Moïse. Ni seulement à Ninive.</a:t>
            </a:r>
          </a:p>
          <a:p>
            <a:pPr algn="ctr">
              <a:lnSpc>
                <a:spcPts val="11139"/>
              </a:lnSpc>
            </a:pPr>
            <a:r>
              <a:rPr lang="en-US" sz="6476" b="true">
                <a:solidFill>
                  <a:srgbClr val="FFFFFF"/>
                </a:solidFill>
                <a:latin typeface="Arial MT Pro Bold"/>
                <a:ea typeface="Arial MT Pro Bold"/>
                <a:cs typeface="Arial MT Pro Bold"/>
                <a:sym typeface="Arial MT Pro Bold"/>
              </a:rPr>
              <a:t>Il te parle à toi.</a:t>
            </a:r>
          </a:p>
          <a:p>
            <a:pPr algn="l">
              <a:lnSpc>
                <a:spcPts val="5635"/>
              </a:lnSpc>
            </a:pPr>
            <a:r>
              <a:rPr lang="en-US" sz="3276" b="true">
                <a:solidFill>
                  <a:srgbClr val="FFFFFF"/>
                </a:solidFill>
                <a:latin typeface="Arial MT Pro Bold"/>
                <a:ea typeface="Arial MT Pro Bold"/>
                <a:cs typeface="Arial MT Pro Bold"/>
                <a:sym typeface="Arial MT Pro Bold"/>
              </a:rPr>
              <a:t>Et si ces </a:t>
            </a:r>
            <a:r>
              <a:rPr lang="en-US" sz="3276" b="true">
                <a:solidFill>
                  <a:srgbClr val="FFFFFF"/>
                </a:solidFill>
                <a:latin typeface="Arial MT Pro Bold"/>
                <a:ea typeface="Arial MT Pro Bold"/>
                <a:cs typeface="Arial MT Pro Bold"/>
                <a:sym typeface="Arial MT Pro Bold"/>
              </a:rPr>
              <a:t>40 jours étaient pour toi ?</a:t>
            </a:r>
          </a:p>
          <a:p>
            <a:pPr algn="l" marL="707342" indent="-353671" lvl="1">
              <a:lnSpc>
                <a:spcPts val="5635"/>
              </a:lnSpc>
              <a:buFont typeface="Arial"/>
              <a:buChar char="•"/>
            </a:pPr>
            <a:r>
              <a:rPr lang="en-US" b="true" sz="3276">
                <a:solidFill>
                  <a:srgbClr val="FFFFFF"/>
                </a:solidFill>
                <a:latin typeface="Arial MT Pro Bold"/>
                <a:ea typeface="Arial MT Pro Bold"/>
                <a:cs typeface="Arial MT Pro Bold"/>
                <a:sym typeface="Arial MT Pro Bold"/>
              </a:rPr>
              <a:t>40 jours pour nett</a:t>
            </a:r>
            <a:r>
              <a:rPr lang="en-US" b="true" sz="3276">
                <a:solidFill>
                  <a:srgbClr val="FFFFFF"/>
                </a:solidFill>
                <a:latin typeface="Arial MT Pro Bold"/>
                <a:ea typeface="Arial MT Pro Bold"/>
                <a:cs typeface="Arial MT Pro Bold"/>
                <a:sym typeface="Arial MT Pro Bold"/>
              </a:rPr>
              <a:t>oyer ton cœur.</a:t>
            </a:r>
          </a:p>
          <a:p>
            <a:pPr algn="l" marL="707342" indent="-353671" lvl="1">
              <a:lnSpc>
                <a:spcPts val="5635"/>
              </a:lnSpc>
              <a:buFont typeface="Arial"/>
              <a:buChar char="•"/>
            </a:pPr>
            <a:r>
              <a:rPr lang="en-US" b="true" sz="3276">
                <a:solidFill>
                  <a:srgbClr val="FFFFFF"/>
                </a:solidFill>
                <a:latin typeface="Arial MT Pro Bold"/>
                <a:ea typeface="Arial MT Pro Bold"/>
                <a:cs typeface="Arial MT Pro Bold"/>
                <a:sym typeface="Arial MT Pro Bold"/>
              </a:rPr>
              <a:t>40 jours pour </a:t>
            </a:r>
            <a:r>
              <a:rPr lang="en-US" b="true" sz="3276">
                <a:solidFill>
                  <a:srgbClr val="FFFFFF"/>
                </a:solidFill>
                <a:latin typeface="Arial MT Pro Bold"/>
                <a:ea typeface="Arial MT Pro Bold"/>
                <a:cs typeface="Arial MT Pro Bold"/>
                <a:sym typeface="Arial MT Pro Bold"/>
              </a:rPr>
              <a:t>écouter Dieu.</a:t>
            </a:r>
          </a:p>
          <a:p>
            <a:pPr algn="l" marL="707342" indent="-353671" lvl="1">
              <a:lnSpc>
                <a:spcPts val="5635"/>
              </a:lnSpc>
              <a:buFont typeface="Arial"/>
              <a:buChar char="•"/>
            </a:pPr>
            <a:r>
              <a:rPr lang="en-US" b="true" sz="3276">
                <a:solidFill>
                  <a:srgbClr val="FFFFFF"/>
                </a:solidFill>
                <a:latin typeface="Arial MT Pro Bold"/>
                <a:ea typeface="Arial MT Pro Bold"/>
                <a:cs typeface="Arial MT Pro Bold"/>
                <a:sym typeface="Arial MT Pro Bold"/>
              </a:rPr>
              <a:t>40</a:t>
            </a:r>
            <a:r>
              <a:rPr lang="en-US" b="true" sz="3276">
                <a:solidFill>
                  <a:srgbClr val="FFFFFF"/>
                </a:solidFill>
                <a:latin typeface="Arial MT Pro Bold"/>
                <a:ea typeface="Arial MT Pro Bold"/>
                <a:cs typeface="Arial MT Pro Bold"/>
                <a:sym typeface="Arial MT Pro Bold"/>
              </a:rPr>
              <a:t> jours pour apprendre à aimer davantage.</a:t>
            </a:r>
          </a:p>
          <a:p>
            <a:pPr algn="l">
              <a:lnSpc>
                <a:spcPts val="5635"/>
              </a:lnSpc>
            </a:pPr>
            <a:r>
              <a:rPr lang="en-US" sz="3276" b="true">
                <a:solidFill>
                  <a:srgbClr val="FFFFFF"/>
                </a:solidFill>
                <a:latin typeface="Arial MT Pro Bold"/>
                <a:ea typeface="Arial MT Pro Bold"/>
                <a:cs typeface="Arial MT Pro Bold"/>
                <a:sym typeface="Arial MT Pro Bold"/>
              </a:rPr>
              <a:t>L</a:t>
            </a:r>
            <a:r>
              <a:rPr lang="en-US" sz="3276" b="true">
                <a:solidFill>
                  <a:srgbClr val="FFFFFF"/>
                </a:solidFill>
                <a:latin typeface="Arial MT Pro Bold"/>
                <a:ea typeface="Arial MT Pro Bold"/>
                <a:cs typeface="Arial MT Pro Bold"/>
                <a:sym typeface="Arial MT Pro Bold"/>
              </a:rPr>
              <a:t>e Seigneur ne t’im</a:t>
            </a:r>
            <a:r>
              <a:rPr lang="en-US" sz="3276" b="true">
                <a:solidFill>
                  <a:srgbClr val="FFFFFF"/>
                </a:solidFill>
                <a:latin typeface="Arial MT Pro Bold"/>
                <a:ea typeface="Arial MT Pro Bold"/>
                <a:cs typeface="Arial MT Pro Bold"/>
                <a:sym typeface="Arial MT Pro Bold"/>
              </a:rPr>
              <a:t>pose rien. Il t’invite.</a:t>
            </a:r>
          </a:p>
          <a:p>
            <a:pPr algn="l">
              <a:lnSpc>
                <a:spcPts val="11482"/>
              </a:lnSpc>
            </a:pPr>
            <a:r>
              <a:rPr lang="en-US" sz="6676" b="true">
                <a:solidFill>
                  <a:srgbClr val="FFFFFF"/>
                </a:solidFill>
                <a:latin typeface="Arial MT Pro Bold"/>
                <a:ea typeface="Arial MT Pro Bold"/>
                <a:cs typeface="Arial MT Pro Bold"/>
                <a:sym typeface="Arial MT Pro Bold"/>
              </a:rPr>
              <a:t>       </a:t>
            </a:r>
            <a:r>
              <a:rPr lang="en-US" sz="6676" b="true">
                <a:solidFill>
                  <a:srgbClr val="FFFFFF"/>
                </a:solidFill>
                <a:latin typeface="Arial MT Pro Bold"/>
                <a:ea typeface="Arial MT Pro Bold"/>
                <a:cs typeface="Arial MT Pro Bold"/>
                <a:sym typeface="Arial MT Pro Bold"/>
              </a:rPr>
              <a:t>Veux-tu marcher avec Lui ?</a:t>
            </a:r>
          </a:p>
          <a:p>
            <a:pPr algn="l">
              <a:lnSpc>
                <a:spcPts val="5463"/>
              </a:lnSpc>
            </a:pPr>
          </a:p>
        </p:txBody>
      </p:sp>
      <p:sp>
        <p:nvSpPr>
          <p:cNvPr name="Freeform 5" id="5"/>
          <p:cNvSpPr/>
          <p:nvPr/>
        </p:nvSpPr>
        <p:spPr>
          <a:xfrm flipH="false" flipV="false" rot="0">
            <a:off x="14219459" y="3898371"/>
            <a:ext cx="5965383" cy="6388629"/>
          </a:xfrm>
          <a:custGeom>
            <a:avLst/>
            <a:gdLst/>
            <a:ahLst/>
            <a:cxnLst/>
            <a:rect r="r" b="b" t="t" l="l"/>
            <a:pathLst>
              <a:path h="6388629" w="5965383">
                <a:moveTo>
                  <a:pt x="0" y="0"/>
                </a:moveTo>
                <a:lnTo>
                  <a:pt x="5965382" y="0"/>
                </a:lnTo>
                <a:lnTo>
                  <a:pt x="5965382" y="6388629"/>
                </a:lnTo>
                <a:lnTo>
                  <a:pt x="0" y="638862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279281" y="6473993"/>
            <a:ext cx="3086100" cy="4114800"/>
          </a:xfrm>
          <a:custGeom>
            <a:avLst/>
            <a:gdLst/>
            <a:ahLst/>
            <a:cxnLst/>
            <a:rect r="r" b="b" t="t" l="l"/>
            <a:pathLst>
              <a:path h="4114800" w="3086100">
                <a:moveTo>
                  <a:pt x="0" y="0"/>
                </a:moveTo>
                <a:lnTo>
                  <a:pt x="3086100" y="0"/>
                </a:lnTo>
                <a:lnTo>
                  <a:pt x="30861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2812228" y="5238750"/>
            <a:ext cx="6686580" cy="6009564"/>
          </a:xfrm>
          <a:custGeom>
            <a:avLst/>
            <a:gdLst/>
            <a:ahLst/>
            <a:cxnLst/>
            <a:rect r="r" b="b" t="t" l="l"/>
            <a:pathLst>
              <a:path h="6009564" w="6686580">
                <a:moveTo>
                  <a:pt x="0" y="0"/>
                </a:moveTo>
                <a:lnTo>
                  <a:pt x="6686580" y="0"/>
                </a:lnTo>
                <a:lnTo>
                  <a:pt x="6686580" y="6009564"/>
                </a:lnTo>
                <a:lnTo>
                  <a:pt x="0" y="6009564"/>
                </a:lnTo>
                <a:lnTo>
                  <a:pt x="0" y="0"/>
                </a:lnTo>
                <a:close/>
              </a:path>
            </a:pathLst>
          </a:custGeom>
          <a:blipFill>
            <a:blip r:embed="rId8"/>
            <a:stretch>
              <a:fillRect l="0" t="0" r="0" b="0"/>
            </a:stretch>
          </a:blipFill>
        </p:spPr>
      </p:sp>
      <p:sp>
        <p:nvSpPr>
          <p:cNvPr name="TextBox 8" id="8"/>
          <p:cNvSpPr txBox="true"/>
          <p:nvPr/>
        </p:nvSpPr>
        <p:spPr>
          <a:xfrm rot="0">
            <a:off x="4307650" y="308990"/>
            <a:ext cx="12894500" cy="1401320"/>
          </a:xfrm>
          <a:prstGeom prst="rect">
            <a:avLst/>
          </a:prstGeom>
        </p:spPr>
        <p:txBody>
          <a:bodyPr anchor="t" rtlCol="false" tIns="0" lIns="0" bIns="0" rIns="0">
            <a:spAutoFit/>
          </a:bodyPr>
          <a:lstStyle/>
          <a:p>
            <a:pPr algn="ctr">
              <a:lnSpc>
                <a:spcPts val="9321"/>
              </a:lnSpc>
            </a:pPr>
            <a:r>
              <a:rPr lang="en-US" b="true" sz="8962" spc="-376">
                <a:solidFill>
                  <a:srgbClr val="FFFFFF"/>
                </a:solidFill>
                <a:latin typeface="Arial MT Pro Bold"/>
                <a:ea typeface="Arial MT Pro Bold"/>
                <a:cs typeface="Arial MT Pro Bold"/>
                <a:sym typeface="Arial MT Pro Bold"/>
              </a:rPr>
              <a:t>Et toi Maintenant ?  </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5845938"/>
            <a:ext cx="18298280" cy="9903944"/>
          </a:xfrm>
          <a:custGeom>
            <a:avLst/>
            <a:gdLst/>
            <a:ahLst/>
            <a:cxnLst/>
            <a:rect r="r" b="b" t="t" l="l"/>
            <a:pathLst>
              <a:path h="9903944" w="18298280">
                <a:moveTo>
                  <a:pt x="0" y="0"/>
                </a:moveTo>
                <a:lnTo>
                  <a:pt x="18298280" y="0"/>
                </a:lnTo>
                <a:lnTo>
                  <a:pt x="18298280" y="9903944"/>
                </a:lnTo>
                <a:lnTo>
                  <a:pt x="0" y="9903944"/>
                </a:lnTo>
                <a:lnTo>
                  <a:pt x="0" y="0"/>
                </a:lnTo>
                <a:close/>
              </a:path>
            </a:pathLst>
          </a:custGeom>
          <a:blipFill>
            <a:blip r:embed="rId4"/>
            <a:stretch>
              <a:fillRect l="0" t="0" r="0" b="0"/>
            </a:stretch>
          </a:blipFill>
        </p:spPr>
      </p:sp>
      <p:sp>
        <p:nvSpPr>
          <p:cNvPr name="Freeform 5" id="5"/>
          <p:cNvSpPr/>
          <p:nvPr/>
        </p:nvSpPr>
        <p:spPr>
          <a:xfrm flipH="false" flipV="false" rot="0">
            <a:off x="-798369" y="3180491"/>
            <a:ext cx="4806071" cy="4114800"/>
          </a:xfrm>
          <a:custGeom>
            <a:avLst/>
            <a:gdLst/>
            <a:ahLst/>
            <a:cxnLst/>
            <a:rect r="r" b="b" t="t" l="l"/>
            <a:pathLst>
              <a:path h="4114800" w="4806071">
                <a:moveTo>
                  <a:pt x="0" y="0"/>
                </a:moveTo>
                <a:lnTo>
                  <a:pt x="4806071" y="0"/>
                </a:lnTo>
                <a:lnTo>
                  <a:pt x="48060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4007702" y="584803"/>
            <a:ext cx="14280298" cy="5642135"/>
          </a:xfrm>
          <a:prstGeom prst="rect">
            <a:avLst/>
          </a:prstGeom>
        </p:spPr>
        <p:txBody>
          <a:bodyPr anchor="t" rtlCol="false" tIns="0" lIns="0" bIns="0" rIns="0">
            <a:spAutoFit/>
          </a:bodyPr>
          <a:lstStyle/>
          <a:p>
            <a:pPr algn="ctr">
              <a:lnSpc>
                <a:spcPts val="9920"/>
              </a:lnSpc>
            </a:pPr>
            <a:r>
              <a:rPr lang="en-US" b="true" sz="9539" spc="-400">
                <a:solidFill>
                  <a:srgbClr val="FFFFFF"/>
                </a:solidFill>
                <a:latin typeface="Arial MT Pro Bold"/>
                <a:ea typeface="Arial MT Pro Bold"/>
                <a:cs typeface="Arial MT Pro Bold"/>
                <a:sym typeface="Arial MT Pro Bold"/>
              </a:rPr>
              <a:t>Les 3 Piliers du Carême</a:t>
            </a:r>
          </a:p>
          <a:p>
            <a:pPr algn="l">
              <a:lnSpc>
                <a:spcPts val="9920"/>
              </a:lnSpc>
            </a:pPr>
          </a:p>
          <a:p>
            <a:pPr algn="l">
              <a:lnSpc>
                <a:spcPts val="9920"/>
              </a:lnSpc>
            </a:pPr>
          </a:p>
          <a:p>
            <a:pPr algn="l">
              <a:lnSpc>
                <a:spcPts val="3057"/>
              </a:lnSpc>
            </a:pPr>
          </a:p>
          <a:p>
            <a:pPr algn="l">
              <a:lnSpc>
                <a:spcPts val="9920"/>
              </a:lnSpc>
            </a:pPr>
            <a:r>
              <a:rPr lang="en-US" b="true" sz="9539" spc="-400">
                <a:solidFill>
                  <a:srgbClr val="FFFFFF"/>
                </a:solidFill>
                <a:latin typeface="Arial MT Pro Bold"/>
                <a:ea typeface="Arial MT Pro Bold"/>
                <a:cs typeface="Arial MT Pro Bold"/>
                <a:sym typeface="Arial MT Pro Bold"/>
              </a:rPr>
              <a:t>   Jeûne     </a:t>
            </a:r>
            <a:r>
              <a:rPr lang="en-US" b="true" sz="9539" spc="-400">
                <a:solidFill>
                  <a:srgbClr val="FFFFFF"/>
                </a:solidFill>
                <a:latin typeface="Arial MT Pro Bold"/>
                <a:ea typeface="Arial MT Pro Bold"/>
                <a:cs typeface="Arial MT Pro Bold"/>
                <a:sym typeface="Arial MT Pro Bold"/>
              </a:rPr>
              <a:t>Prière   Aumône</a:t>
            </a:r>
          </a:p>
        </p:txBody>
      </p:sp>
      <p:sp>
        <p:nvSpPr>
          <p:cNvPr name="Freeform 7" id="7"/>
          <p:cNvSpPr/>
          <p:nvPr/>
        </p:nvSpPr>
        <p:spPr>
          <a:xfrm flipH="false" flipV="false" rot="0">
            <a:off x="10099122" y="2163640"/>
            <a:ext cx="2097459" cy="2324054"/>
          </a:xfrm>
          <a:custGeom>
            <a:avLst/>
            <a:gdLst/>
            <a:ahLst/>
            <a:cxnLst/>
            <a:rect r="r" b="b" t="t" l="l"/>
            <a:pathLst>
              <a:path h="2324054" w="2097459">
                <a:moveTo>
                  <a:pt x="0" y="0"/>
                </a:moveTo>
                <a:lnTo>
                  <a:pt x="2097459" y="0"/>
                </a:lnTo>
                <a:lnTo>
                  <a:pt x="2097459" y="2324054"/>
                </a:lnTo>
                <a:lnTo>
                  <a:pt x="0" y="23240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5396643" y="2254886"/>
            <a:ext cx="2346917" cy="2141562"/>
          </a:xfrm>
          <a:custGeom>
            <a:avLst/>
            <a:gdLst/>
            <a:ahLst/>
            <a:cxnLst/>
            <a:rect r="r" b="b" t="t" l="l"/>
            <a:pathLst>
              <a:path h="2141562" w="2346917">
                <a:moveTo>
                  <a:pt x="0" y="0"/>
                </a:moveTo>
                <a:lnTo>
                  <a:pt x="2346916" y="0"/>
                </a:lnTo>
                <a:lnTo>
                  <a:pt x="2346916" y="2141562"/>
                </a:lnTo>
                <a:lnTo>
                  <a:pt x="0" y="214156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4549256" y="2163640"/>
            <a:ext cx="2874278" cy="2389243"/>
          </a:xfrm>
          <a:custGeom>
            <a:avLst/>
            <a:gdLst/>
            <a:ahLst/>
            <a:cxnLst/>
            <a:rect r="r" b="b" t="t" l="l"/>
            <a:pathLst>
              <a:path h="2389243" w="2874278">
                <a:moveTo>
                  <a:pt x="0" y="0"/>
                </a:moveTo>
                <a:lnTo>
                  <a:pt x="2874277" y="0"/>
                </a:lnTo>
                <a:lnTo>
                  <a:pt x="2874277" y="2389243"/>
                </a:lnTo>
                <a:lnTo>
                  <a:pt x="0" y="238924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734440" y="190248"/>
            <a:ext cx="16819120" cy="9283364"/>
          </a:xfrm>
          <a:prstGeom prst="rect">
            <a:avLst/>
          </a:prstGeom>
        </p:spPr>
        <p:txBody>
          <a:bodyPr anchor="t" rtlCol="false" tIns="0" lIns="0" bIns="0" rIns="0">
            <a:spAutoFit/>
          </a:bodyPr>
          <a:lstStyle/>
          <a:p>
            <a:pPr algn="l">
              <a:lnSpc>
                <a:spcPts val="5635"/>
              </a:lnSpc>
            </a:pPr>
            <a:r>
              <a:rPr lang="en-US" sz="3276">
                <a:solidFill>
                  <a:srgbClr val="FFFFFF"/>
                </a:solidFill>
                <a:latin typeface="Arial MT Pro"/>
                <a:ea typeface="Arial MT Pro"/>
                <a:cs typeface="Arial MT Pro"/>
                <a:sym typeface="Arial MT Pro"/>
              </a:rPr>
              <a:t>Ainsi, </a:t>
            </a:r>
            <a:r>
              <a:rPr lang="en-US" sz="3276" b="true">
                <a:solidFill>
                  <a:srgbClr val="FFFFFF"/>
                </a:solidFill>
                <a:latin typeface="Arial MT Pro Bold"/>
                <a:ea typeface="Arial MT Pro Bold"/>
                <a:cs typeface="Arial MT Pro Bold"/>
                <a:sym typeface="Arial MT Pro Bold"/>
              </a:rPr>
              <a:t>quand tu fais l’aumône</a:t>
            </a:r>
            <a:r>
              <a:rPr lang="en-US" sz="3276">
                <a:solidFill>
                  <a:srgbClr val="FFFFFF"/>
                </a:solidFill>
                <a:latin typeface="Arial MT Pro"/>
                <a:ea typeface="Arial MT Pro"/>
                <a:cs typeface="Arial MT Pro"/>
                <a:sym typeface="Arial MT Pro"/>
              </a:rPr>
              <a:t>, ne fais pas sonner la trompette devant toi, comme les hypocrites qui se donnent en spectacle dans les synagogues et dans les rues, pour obtenir la gloire qui vient des hommes. Amen, je vous le déclare : ceux-là ont reçu leur récompense. </a:t>
            </a:r>
            <a:r>
              <a:rPr lang="en-US" sz="3276" b="true">
                <a:solidFill>
                  <a:srgbClr val="FFFFFF"/>
                </a:solidFill>
                <a:latin typeface="Arial MT Pro Bold"/>
                <a:ea typeface="Arial MT Pro Bold"/>
                <a:cs typeface="Arial MT Pro Bold"/>
                <a:sym typeface="Arial MT Pro Bold"/>
              </a:rPr>
              <a:t>Mais toi, quand tu fais l’aumône, que ta main gauche ignore ce que fait ta main droite, afin que ton aumône reste dans le secre</a:t>
            </a:r>
            <a:r>
              <a:rPr lang="en-US" sz="3276">
                <a:solidFill>
                  <a:srgbClr val="FFFFFF"/>
                </a:solidFill>
                <a:latin typeface="Arial MT Pro"/>
                <a:ea typeface="Arial MT Pro"/>
                <a:cs typeface="Arial MT Pro"/>
                <a:sym typeface="Arial MT Pro"/>
              </a:rPr>
              <a:t>t ; ton Père qui voit dans le secret te le rendra.</a:t>
            </a:r>
            <a:r>
              <a:rPr lang="en-US" sz="3276" b="true">
                <a:solidFill>
                  <a:srgbClr val="FFFFFF"/>
                </a:solidFill>
                <a:latin typeface="Arial MT Pro Bold"/>
                <a:ea typeface="Arial MT Pro Bold"/>
                <a:cs typeface="Arial MT Pro Bold"/>
                <a:sym typeface="Arial MT Pro Bold"/>
              </a:rPr>
              <a:t> Et quand vous priez</a:t>
            </a:r>
            <a:r>
              <a:rPr lang="en-US" sz="3276">
                <a:solidFill>
                  <a:srgbClr val="FFFFFF"/>
                </a:solidFill>
                <a:latin typeface="Arial MT Pro"/>
                <a:ea typeface="Arial MT Pro"/>
                <a:cs typeface="Arial MT Pro"/>
                <a:sym typeface="Arial MT Pro"/>
              </a:rPr>
              <a:t>, ne soyez pas comme les hypocrites : ils aiment à se tenir debout dans les synagogues et aux carrefours pour bien se montrer aux hommes quand ils prient. Amen, je vous le déclare : ceux-là ont reçu leur récompense. </a:t>
            </a:r>
            <a:r>
              <a:rPr lang="en-US" sz="3276" b="true">
                <a:solidFill>
                  <a:srgbClr val="FFFFFF"/>
                </a:solidFill>
                <a:latin typeface="Arial MT Pro Bold"/>
                <a:ea typeface="Arial MT Pro Bold"/>
                <a:cs typeface="Arial MT Pro Bold"/>
                <a:sym typeface="Arial MT Pro Bold"/>
              </a:rPr>
              <a:t>Mais toi, quand tu pries, retire-toi dans ta pièce la plus retirée, ferme la porte, et prie ton Père qui est présent dans le secret </a:t>
            </a:r>
            <a:r>
              <a:rPr lang="en-US" sz="3276">
                <a:solidFill>
                  <a:srgbClr val="FFFFFF"/>
                </a:solidFill>
                <a:latin typeface="Arial MT Pro"/>
                <a:ea typeface="Arial MT Pro"/>
                <a:cs typeface="Arial MT Pro"/>
                <a:sym typeface="Arial MT Pro"/>
              </a:rPr>
              <a:t>; ton Père qui voit dans le secret te le rendra.</a:t>
            </a:r>
          </a:p>
          <a:p>
            <a:pPr algn="l">
              <a:lnSpc>
                <a:spcPts val="5635"/>
              </a:lnSpc>
            </a:pPr>
            <a:r>
              <a:rPr lang="en-US" sz="3276">
                <a:solidFill>
                  <a:srgbClr val="FFFFFF"/>
                </a:solidFill>
                <a:latin typeface="Arial MT Pro"/>
                <a:ea typeface="Arial MT Pro"/>
                <a:cs typeface="Arial MT Pro"/>
                <a:sym typeface="Arial MT Pro"/>
              </a:rPr>
              <a:t>                                                                                          Mt 6,2-6</a:t>
            </a:r>
          </a:p>
          <a:p>
            <a:pPr algn="l">
              <a:lnSpc>
                <a:spcPts val="5635"/>
              </a:lnSpc>
            </a:pPr>
          </a:p>
          <a:p>
            <a:pPr algn="l">
              <a:lnSpc>
                <a:spcPts val="5463"/>
              </a:lnSpc>
            </a:pPr>
          </a:p>
        </p:txBody>
      </p:sp>
      <p:sp>
        <p:nvSpPr>
          <p:cNvPr name="Freeform 5" id="5"/>
          <p:cNvSpPr/>
          <p:nvPr/>
        </p:nvSpPr>
        <p:spPr>
          <a:xfrm flipH="false" flipV="false" rot="0">
            <a:off x="13831576" y="7320460"/>
            <a:ext cx="4193266" cy="2814730"/>
          </a:xfrm>
          <a:custGeom>
            <a:avLst/>
            <a:gdLst/>
            <a:ahLst/>
            <a:cxnLst/>
            <a:rect r="r" b="b" t="t" l="l"/>
            <a:pathLst>
              <a:path h="2814730" w="4193266">
                <a:moveTo>
                  <a:pt x="0" y="0"/>
                </a:moveTo>
                <a:lnTo>
                  <a:pt x="4193266" y="0"/>
                </a:lnTo>
                <a:lnTo>
                  <a:pt x="4193266" y="2814730"/>
                </a:lnTo>
                <a:lnTo>
                  <a:pt x="0" y="2814730"/>
                </a:lnTo>
                <a:lnTo>
                  <a:pt x="0" y="0"/>
                </a:lnTo>
                <a:close/>
              </a:path>
            </a:pathLst>
          </a:custGeom>
          <a:blipFill>
            <a:blip r:embed="rId4"/>
            <a:stretch>
              <a:fillRect l="0" t="0" r="0" b="0"/>
            </a:stretch>
          </a:blipFill>
        </p:spPr>
      </p:sp>
      <p:sp>
        <p:nvSpPr>
          <p:cNvPr name="Freeform 6" id="6"/>
          <p:cNvSpPr/>
          <p:nvPr/>
        </p:nvSpPr>
        <p:spPr>
          <a:xfrm flipH="false" flipV="false" rot="0">
            <a:off x="6955116" y="7250800"/>
            <a:ext cx="1524650" cy="2884390"/>
          </a:xfrm>
          <a:custGeom>
            <a:avLst/>
            <a:gdLst/>
            <a:ahLst/>
            <a:cxnLst/>
            <a:rect r="r" b="b" t="t" l="l"/>
            <a:pathLst>
              <a:path h="2884390" w="1524650">
                <a:moveTo>
                  <a:pt x="0" y="0"/>
                </a:moveTo>
                <a:lnTo>
                  <a:pt x="1524650" y="0"/>
                </a:lnTo>
                <a:lnTo>
                  <a:pt x="1524650" y="2884390"/>
                </a:lnTo>
                <a:lnTo>
                  <a:pt x="0" y="28843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2884469" y="7462584"/>
            <a:ext cx="1955145" cy="2824416"/>
          </a:xfrm>
          <a:custGeom>
            <a:avLst/>
            <a:gdLst/>
            <a:ahLst/>
            <a:cxnLst/>
            <a:rect r="r" b="b" t="t" l="l"/>
            <a:pathLst>
              <a:path h="2824416" w="1955145">
                <a:moveTo>
                  <a:pt x="0" y="0"/>
                </a:moveTo>
                <a:lnTo>
                  <a:pt x="1955146" y="0"/>
                </a:lnTo>
                <a:lnTo>
                  <a:pt x="1955146" y="2824416"/>
                </a:lnTo>
                <a:lnTo>
                  <a:pt x="0" y="282441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5231453" y="7432597"/>
            <a:ext cx="1579402" cy="2884390"/>
          </a:xfrm>
          <a:custGeom>
            <a:avLst/>
            <a:gdLst/>
            <a:ahLst/>
            <a:cxnLst/>
            <a:rect r="r" b="b" t="t" l="l"/>
            <a:pathLst>
              <a:path h="2884390" w="1579402">
                <a:moveTo>
                  <a:pt x="0" y="0"/>
                </a:moveTo>
                <a:lnTo>
                  <a:pt x="1579401" y="0"/>
                </a:lnTo>
                <a:lnTo>
                  <a:pt x="1579401" y="2884390"/>
                </a:lnTo>
                <a:lnTo>
                  <a:pt x="0" y="288439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8002017" y="7250800"/>
            <a:ext cx="2283966" cy="4114800"/>
          </a:xfrm>
          <a:custGeom>
            <a:avLst/>
            <a:gdLst/>
            <a:ahLst/>
            <a:cxnLst/>
            <a:rect r="r" b="b" t="t" l="l"/>
            <a:pathLst>
              <a:path h="4114800" w="2283966">
                <a:moveTo>
                  <a:pt x="0" y="0"/>
                </a:moveTo>
                <a:lnTo>
                  <a:pt x="2283966" y="0"/>
                </a:lnTo>
                <a:lnTo>
                  <a:pt x="228396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4398764" y="6056419"/>
            <a:ext cx="3317880" cy="3949857"/>
          </a:xfrm>
          <a:custGeom>
            <a:avLst/>
            <a:gdLst/>
            <a:ahLst/>
            <a:cxnLst/>
            <a:rect r="r" b="b" t="t" l="l"/>
            <a:pathLst>
              <a:path h="3949857" w="3317880">
                <a:moveTo>
                  <a:pt x="0" y="0"/>
                </a:moveTo>
                <a:lnTo>
                  <a:pt x="3317880" y="0"/>
                </a:lnTo>
                <a:lnTo>
                  <a:pt x="3317880" y="3949857"/>
                </a:lnTo>
                <a:lnTo>
                  <a:pt x="0" y="3949857"/>
                </a:lnTo>
                <a:lnTo>
                  <a:pt x="0" y="0"/>
                </a:lnTo>
                <a:close/>
              </a:path>
            </a:pathLst>
          </a:custGeom>
          <a:blipFill>
            <a:blip r:embed="rId4"/>
            <a:stretch>
              <a:fillRect l="0" t="0" r="0" b="0"/>
            </a:stretch>
          </a:blipFill>
        </p:spPr>
      </p:sp>
      <p:sp>
        <p:nvSpPr>
          <p:cNvPr name="TextBox 5" id="5"/>
          <p:cNvSpPr txBox="true"/>
          <p:nvPr/>
        </p:nvSpPr>
        <p:spPr>
          <a:xfrm rot="0">
            <a:off x="1172241" y="1916879"/>
            <a:ext cx="16819120" cy="6425864"/>
          </a:xfrm>
          <a:prstGeom prst="rect">
            <a:avLst/>
          </a:prstGeom>
        </p:spPr>
        <p:txBody>
          <a:bodyPr anchor="t" rtlCol="false" tIns="0" lIns="0" bIns="0" rIns="0">
            <a:spAutoFit/>
          </a:bodyPr>
          <a:lstStyle/>
          <a:p>
            <a:pPr algn="l">
              <a:lnSpc>
                <a:spcPts val="5635"/>
              </a:lnSpc>
            </a:pPr>
            <a:r>
              <a:rPr lang="en-US" sz="3276">
                <a:solidFill>
                  <a:srgbClr val="FFFFFF"/>
                </a:solidFill>
                <a:latin typeface="Arial MT Pro"/>
                <a:ea typeface="Arial MT Pro"/>
                <a:cs typeface="Arial MT Pro"/>
                <a:sym typeface="Arial MT Pro"/>
              </a:rPr>
              <a:t>Et </a:t>
            </a:r>
            <a:r>
              <a:rPr lang="en-US" sz="3276" b="true">
                <a:solidFill>
                  <a:srgbClr val="FFFFFF"/>
                </a:solidFill>
                <a:latin typeface="Arial MT Pro Bold"/>
                <a:ea typeface="Arial MT Pro Bold"/>
                <a:cs typeface="Arial MT Pro Bold"/>
                <a:sym typeface="Arial MT Pro Bold"/>
              </a:rPr>
              <a:t>quand vous jeûnez,</a:t>
            </a:r>
            <a:r>
              <a:rPr lang="en-US" sz="3276">
                <a:solidFill>
                  <a:srgbClr val="FFFFFF"/>
                </a:solidFill>
                <a:latin typeface="Arial MT Pro"/>
                <a:ea typeface="Arial MT Pro"/>
                <a:cs typeface="Arial MT Pro"/>
                <a:sym typeface="Arial MT Pro"/>
              </a:rPr>
              <a:t> ne prenez pas un air abattu, comme les hypocrites : ils prennent une mine défaite pour bien montrer aux hommes qu’ils jeûnent. Amen, je vous le déclare : ceux-là ont reçu leur récompense.</a:t>
            </a:r>
          </a:p>
          <a:p>
            <a:pPr algn="l">
              <a:lnSpc>
                <a:spcPts val="5635"/>
              </a:lnSpc>
            </a:pPr>
            <a:r>
              <a:rPr lang="en-US" sz="3276">
                <a:solidFill>
                  <a:srgbClr val="FFFFFF"/>
                </a:solidFill>
                <a:latin typeface="Arial MT Pro"/>
                <a:ea typeface="Arial MT Pro"/>
                <a:cs typeface="Arial MT Pro"/>
                <a:sym typeface="Arial MT Pro"/>
              </a:rPr>
              <a:t> </a:t>
            </a:r>
            <a:r>
              <a:rPr lang="en-US" sz="3276">
                <a:solidFill>
                  <a:srgbClr val="FFFFFF"/>
                </a:solidFill>
                <a:latin typeface="Arial MT Pro"/>
                <a:ea typeface="Arial MT Pro"/>
                <a:cs typeface="Arial MT Pro"/>
                <a:sym typeface="Arial MT Pro"/>
              </a:rPr>
              <a:t>Mais toi, quand tu </a:t>
            </a:r>
            <a:r>
              <a:rPr lang="en-US" sz="3276">
                <a:solidFill>
                  <a:srgbClr val="FFFFFF"/>
                </a:solidFill>
                <a:latin typeface="Arial MT Pro"/>
                <a:ea typeface="Arial MT Pro"/>
                <a:cs typeface="Arial MT Pro"/>
                <a:sym typeface="Arial MT Pro"/>
              </a:rPr>
              <a:t>jeû</a:t>
            </a:r>
            <a:r>
              <a:rPr lang="en-US" sz="3276">
                <a:solidFill>
                  <a:srgbClr val="FFFFFF"/>
                </a:solidFill>
                <a:latin typeface="Arial MT Pro"/>
                <a:ea typeface="Arial MT Pro"/>
                <a:cs typeface="Arial MT Pro"/>
                <a:sym typeface="Arial MT Pro"/>
              </a:rPr>
              <a:t>ne</a:t>
            </a:r>
            <a:r>
              <a:rPr lang="en-US" sz="3276">
                <a:solidFill>
                  <a:srgbClr val="FFFFFF"/>
                </a:solidFill>
                <a:latin typeface="Arial MT Pro"/>
                <a:ea typeface="Arial MT Pro"/>
                <a:cs typeface="Arial MT Pro"/>
                <a:sym typeface="Arial MT Pro"/>
              </a:rPr>
              <a:t>s</a:t>
            </a:r>
            <a:r>
              <a:rPr lang="en-US" sz="3276">
                <a:solidFill>
                  <a:srgbClr val="FFFFFF"/>
                </a:solidFill>
                <a:latin typeface="Arial MT Pro"/>
                <a:ea typeface="Arial MT Pro"/>
                <a:cs typeface="Arial MT Pro"/>
                <a:sym typeface="Arial MT Pro"/>
              </a:rPr>
              <a:t>, </a:t>
            </a:r>
            <a:r>
              <a:rPr lang="en-US" sz="3276">
                <a:solidFill>
                  <a:srgbClr val="FFFFFF"/>
                </a:solidFill>
                <a:latin typeface="Arial MT Pro"/>
                <a:ea typeface="Arial MT Pro"/>
                <a:cs typeface="Arial MT Pro"/>
                <a:sym typeface="Arial MT Pro"/>
              </a:rPr>
              <a:t>p</a:t>
            </a:r>
            <a:r>
              <a:rPr lang="en-US" sz="3276">
                <a:solidFill>
                  <a:srgbClr val="FFFFFF"/>
                </a:solidFill>
                <a:latin typeface="Arial MT Pro"/>
                <a:ea typeface="Arial MT Pro"/>
                <a:cs typeface="Arial MT Pro"/>
                <a:sym typeface="Arial MT Pro"/>
              </a:rPr>
              <a:t>ar</a:t>
            </a:r>
            <a:r>
              <a:rPr lang="en-US" sz="3276">
                <a:solidFill>
                  <a:srgbClr val="FFFFFF"/>
                </a:solidFill>
                <a:latin typeface="Arial MT Pro"/>
                <a:ea typeface="Arial MT Pro"/>
                <a:cs typeface="Arial MT Pro"/>
                <a:sym typeface="Arial MT Pro"/>
              </a:rPr>
              <a:t>f</a:t>
            </a:r>
            <a:r>
              <a:rPr lang="en-US" sz="3276">
                <a:solidFill>
                  <a:srgbClr val="FFFFFF"/>
                </a:solidFill>
                <a:latin typeface="Arial MT Pro"/>
                <a:ea typeface="Arial MT Pro"/>
                <a:cs typeface="Arial MT Pro"/>
                <a:sym typeface="Arial MT Pro"/>
              </a:rPr>
              <a:t>u</a:t>
            </a:r>
            <a:r>
              <a:rPr lang="en-US" sz="3276">
                <a:solidFill>
                  <a:srgbClr val="FFFFFF"/>
                </a:solidFill>
                <a:latin typeface="Arial MT Pro"/>
                <a:ea typeface="Arial MT Pro"/>
                <a:cs typeface="Arial MT Pro"/>
                <a:sym typeface="Arial MT Pro"/>
              </a:rPr>
              <a:t>m</a:t>
            </a:r>
            <a:r>
              <a:rPr lang="en-US" sz="3276">
                <a:solidFill>
                  <a:srgbClr val="FFFFFF"/>
                </a:solidFill>
                <a:latin typeface="Arial MT Pro"/>
                <a:ea typeface="Arial MT Pro"/>
                <a:cs typeface="Arial MT Pro"/>
                <a:sym typeface="Arial MT Pro"/>
              </a:rPr>
              <a:t>e</a:t>
            </a:r>
            <a:r>
              <a:rPr lang="en-US" sz="3276">
                <a:solidFill>
                  <a:srgbClr val="FFFFFF"/>
                </a:solidFill>
                <a:latin typeface="Arial MT Pro"/>
                <a:ea typeface="Arial MT Pro"/>
                <a:cs typeface="Arial MT Pro"/>
                <a:sym typeface="Arial MT Pro"/>
              </a:rPr>
              <a:t>-</a:t>
            </a:r>
            <a:r>
              <a:rPr lang="en-US" sz="3276">
                <a:solidFill>
                  <a:srgbClr val="FFFFFF"/>
                </a:solidFill>
                <a:latin typeface="Arial MT Pro"/>
                <a:ea typeface="Arial MT Pro"/>
                <a:cs typeface="Arial MT Pro"/>
                <a:sym typeface="Arial MT Pro"/>
              </a:rPr>
              <a:t>toi </a:t>
            </a:r>
            <a:r>
              <a:rPr lang="en-US" sz="3276">
                <a:solidFill>
                  <a:srgbClr val="FFFFFF"/>
                </a:solidFill>
                <a:latin typeface="Arial MT Pro"/>
                <a:ea typeface="Arial MT Pro"/>
                <a:cs typeface="Arial MT Pro"/>
                <a:sym typeface="Arial MT Pro"/>
              </a:rPr>
              <a:t>l</a:t>
            </a:r>
            <a:r>
              <a:rPr lang="en-US" sz="3276">
                <a:solidFill>
                  <a:srgbClr val="FFFFFF"/>
                </a:solidFill>
                <a:latin typeface="Arial MT Pro"/>
                <a:ea typeface="Arial MT Pro"/>
                <a:cs typeface="Arial MT Pro"/>
                <a:sym typeface="Arial MT Pro"/>
              </a:rPr>
              <a:t>a t</a:t>
            </a:r>
            <a:r>
              <a:rPr lang="en-US" sz="3276">
                <a:solidFill>
                  <a:srgbClr val="FFFFFF"/>
                </a:solidFill>
                <a:latin typeface="Arial MT Pro"/>
                <a:ea typeface="Arial MT Pro"/>
                <a:cs typeface="Arial MT Pro"/>
                <a:sym typeface="Arial MT Pro"/>
              </a:rPr>
              <a:t>êt</a:t>
            </a:r>
            <a:r>
              <a:rPr lang="en-US" sz="3276">
                <a:solidFill>
                  <a:srgbClr val="FFFFFF"/>
                </a:solidFill>
                <a:latin typeface="Arial MT Pro"/>
                <a:ea typeface="Arial MT Pro"/>
                <a:cs typeface="Arial MT Pro"/>
                <a:sym typeface="Arial MT Pro"/>
              </a:rPr>
              <a:t>e et l</a:t>
            </a:r>
            <a:r>
              <a:rPr lang="en-US" sz="3276">
                <a:solidFill>
                  <a:srgbClr val="FFFFFF"/>
                </a:solidFill>
                <a:latin typeface="Arial MT Pro"/>
                <a:ea typeface="Arial MT Pro"/>
                <a:cs typeface="Arial MT Pro"/>
                <a:sym typeface="Arial MT Pro"/>
              </a:rPr>
              <a:t>av</a:t>
            </a:r>
            <a:r>
              <a:rPr lang="en-US" sz="3276">
                <a:solidFill>
                  <a:srgbClr val="FFFFFF"/>
                </a:solidFill>
                <a:latin typeface="Arial MT Pro"/>
                <a:ea typeface="Arial MT Pro"/>
                <a:cs typeface="Arial MT Pro"/>
                <a:sym typeface="Arial MT Pro"/>
              </a:rPr>
              <a:t>e</a:t>
            </a:r>
            <a:r>
              <a:rPr lang="en-US" sz="3276">
                <a:solidFill>
                  <a:srgbClr val="FFFFFF"/>
                </a:solidFill>
                <a:latin typeface="Arial MT Pro"/>
                <a:ea typeface="Arial MT Pro"/>
                <a:cs typeface="Arial MT Pro"/>
                <a:sym typeface="Arial MT Pro"/>
              </a:rPr>
              <a:t>-toi le </a:t>
            </a:r>
            <a:r>
              <a:rPr lang="en-US" sz="3276">
                <a:solidFill>
                  <a:srgbClr val="FFFFFF"/>
                </a:solidFill>
                <a:latin typeface="Arial MT Pro"/>
                <a:ea typeface="Arial MT Pro"/>
                <a:cs typeface="Arial MT Pro"/>
                <a:sym typeface="Arial MT Pro"/>
              </a:rPr>
              <a:t>vi</a:t>
            </a:r>
            <a:r>
              <a:rPr lang="en-US" sz="3276">
                <a:solidFill>
                  <a:srgbClr val="FFFFFF"/>
                </a:solidFill>
                <a:latin typeface="Arial MT Pro"/>
                <a:ea typeface="Arial MT Pro"/>
                <a:cs typeface="Arial MT Pro"/>
                <a:sym typeface="Arial MT Pro"/>
              </a:rPr>
              <a:t>sage ;</a:t>
            </a:r>
          </a:p>
          <a:p>
            <a:pPr algn="l">
              <a:lnSpc>
                <a:spcPts val="5635"/>
              </a:lnSpc>
            </a:pPr>
            <a:r>
              <a:rPr lang="en-US" sz="3276">
                <a:solidFill>
                  <a:srgbClr val="FFFFFF"/>
                </a:solidFill>
                <a:latin typeface="Arial MT Pro"/>
                <a:ea typeface="Arial MT Pro"/>
                <a:cs typeface="Arial MT Pro"/>
                <a:sym typeface="Arial MT Pro"/>
              </a:rPr>
              <a:t>ainsi, t</a:t>
            </a:r>
            <a:r>
              <a:rPr lang="en-US" sz="3276" b="true">
                <a:solidFill>
                  <a:srgbClr val="FFFFFF"/>
                </a:solidFill>
                <a:latin typeface="Arial MT Pro Bold"/>
                <a:ea typeface="Arial MT Pro Bold"/>
                <a:cs typeface="Arial MT Pro Bold"/>
                <a:sym typeface="Arial MT Pro Bold"/>
              </a:rPr>
              <a:t>on jeûne ne sera pas connu des hommes, mais seulement de ton Père qui est présent au plus secret </a:t>
            </a:r>
            <a:r>
              <a:rPr lang="en-US" sz="3276">
                <a:solidFill>
                  <a:srgbClr val="FFFFFF"/>
                </a:solidFill>
                <a:latin typeface="Arial MT Pro"/>
                <a:ea typeface="Arial MT Pro"/>
                <a:cs typeface="Arial MT Pro"/>
                <a:sym typeface="Arial MT Pro"/>
              </a:rPr>
              <a:t>; ton Père qui voit au plus secret te le rendra.</a:t>
            </a:r>
          </a:p>
          <a:p>
            <a:pPr algn="l">
              <a:lnSpc>
                <a:spcPts val="5635"/>
              </a:lnSpc>
            </a:pPr>
            <a:r>
              <a:rPr lang="en-US" sz="3276">
                <a:solidFill>
                  <a:srgbClr val="FFFFFF"/>
                </a:solidFill>
                <a:latin typeface="Arial MT Pro"/>
                <a:ea typeface="Arial MT Pro"/>
                <a:cs typeface="Arial MT Pro"/>
                <a:sym typeface="Arial MT Pro"/>
              </a:rPr>
              <a:t>                                                                                             Mt 6,16-18</a:t>
            </a:r>
          </a:p>
          <a:p>
            <a:pPr algn="l">
              <a:lnSpc>
                <a:spcPts val="5635"/>
              </a:lnSpc>
            </a:pPr>
          </a:p>
          <a:p>
            <a:pPr algn="l">
              <a:lnSpc>
                <a:spcPts val="5463"/>
              </a:lnSpc>
            </a:pPr>
          </a:p>
        </p:txBody>
      </p:sp>
      <p:sp>
        <p:nvSpPr>
          <p:cNvPr name="Freeform 6" id="6"/>
          <p:cNvSpPr/>
          <p:nvPr/>
        </p:nvSpPr>
        <p:spPr>
          <a:xfrm flipH="false" flipV="false" rot="0">
            <a:off x="8556577" y="6908856"/>
            <a:ext cx="4055777" cy="2867773"/>
          </a:xfrm>
          <a:custGeom>
            <a:avLst/>
            <a:gdLst/>
            <a:ahLst/>
            <a:cxnLst/>
            <a:rect r="r" b="b" t="t" l="l"/>
            <a:pathLst>
              <a:path h="2867773" w="4055777">
                <a:moveTo>
                  <a:pt x="0" y="0"/>
                </a:moveTo>
                <a:lnTo>
                  <a:pt x="4055778" y="0"/>
                </a:lnTo>
                <a:lnTo>
                  <a:pt x="4055778" y="2867773"/>
                </a:lnTo>
                <a:lnTo>
                  <a:pt x="0" y="28677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4293599" y="8031347"/>
            <a:ext cx="1197359" cy="1250505"/>
          </a:xfrm>
          <a:custGeom>
            <a:avLst/>
            <a:gdLst/>
            <a:ahLst/>
            <a:cxnLst/>
            <a:rect r="r" b="b" t="t" l="l"/>
            <a:pathLst>
              <a:path h="1250505" w="1197359">
                <a:moveTo>
                  <a:pt x="0" y="0"/>
                </a:moveTo>
                <a:lnTo>
                  <a:pt x="1197359" y="0"/>
                </a:lnTo>
                <a:lnTo>
                  <a:pt x="1197359" y="1250505"/>
                </a:lnTo>
                <a:lnTo>
                  <a:pt x="0" y="125050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4882350" y="8099589"/>
            <a:ext cx="1887818" cy="1640042"/>
          </a:xfrm>
          <a:custGeom>
            <a:avLst/>
            <a:gdLst/>
            <a:ahLst/>
            <a:cxnLst/>
            <a:rect r="r" b="b" t="t" l="l"/>
            <a:pathLst>
              <a:path h="1640042" w="1887818">
                <a:moveTo>
                  <a:pt x="0" y="0"/>
                </a:moveTo>
                <a:lnTo>
                  <a:pt x="1887818" y="0"/>
                </a:lnTo>
                <a:lnTo>
                  <a:pt x="1887818" y="1640042"/>
                </a:lnTo>
                <a:lnTo>
                  <a:pt x="0" y="1640042"/>
                </a:lnTo>
                <a:lnTo>
                  <a:pt x="0" y="0"/>
                </a:lnTo>
                <a:close/>
              </a:path>
            </a:pathLst>
          </a:custGeom>
          <a:blipFill>
            <a:blip r:embed="rId9"/>
            <a:stretch>
              <a:fillRect l="0" t="0" r="0" b="0"/>
            </a:stretch>
          </a:blipFill>
        </p:spPr>
      </p:sp>
      <p:sp>
        <p:nvSpPr>
          <p:cNvPr name="Freeform 9" id="9"/>
          <p:cNvSpPr/>
          <p:nvPr/>
        </p:nvSpPr>
        <p:spPr>
          <a:xfrm flipH="false" flipV="false" rot="0">
            <a:off x="4470633" y="8868824"/>
            <a:ext cx="589598" cy="826057"/>
          </a:xfrm>
          <a:custGeom>
            <a:avLst/>
            <a:gdLst/>
            <a:ahLst/>
            <a:cxnLst/>
            <a:rect r="r" b="b" t="t" l="l"/>
            <a:pathLst>
              <a:path h="826057" w="589598">
                <a:moveTo>
                  <a:pt x="0" y="0"/>
                </a:moveTo>
                <a:lnTo>
                  <a:pt x="589598" y="0"/>
                </a:lnTo>
                <a:lnTo>
                  <a:pt x="589598" y="826057"/>
                </a:lnTo>
                <a:lnTo>
                  <a:pt x="0" y="82605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grpSp>
        <p:nvGrpSpPr>
          <p:cNvPr name="Group 2" id="2"/>
          <p:cNvGrpSpPr/>
          <p:nvPr/>
        </p:nvGrpSpPr>
        <p:grpSpPr>
          <a:xfrm rot="-851681">
            <a:off x="808966" y="7541919"/>
            <a:ext cx="21825170" cy="18180272"/>
            <a:chOff x="0" y="0"/>
            <a:chExt cx="5748193" cy="4788220"/>
          </a:xfrm>
        </p:grpSpPr>
        <p:sp>
          <p:nvSpPr>
            <p:cNvPr name="Freeform 3" id="3"/>
            <p:cNvSpPr/>
            <p:nvPr/>
          </p:nvSpPr>
          <p:spPr>
            <a:xfrm flipH="false" flipV="false" rot="0">
              <a:off x="0" y="0"/>
              <a:ext cx="5748193" cy="4788220"/>
            </a:xfrm>
            <a:custGeom>
              <a:avLst/>
              <a:gdLst/>
              <a:ahLst/>
              <a:cxnLst/>
              <a:rect r="r" b="b" t="t" l="l"/>
              <a:pathLst>
                <a:path h="4788220" w="5748193">
                  <a:moveTo>
                    <a:pt x="0" y="0"/>
                  </a:moveTo>
                  <a:lnTo>
                    <a:pt x="5748193" y="0"/>
                  </a:lnTo>
                  <a:lnTo>
                    <a:pt x="5748193" y="4788220"/>
                  </a:lnTo>
                  <a:lnTo>
                    <a:pt x="0" y="4788220"/>
                  </a:lnTo>
                  <a:close/>
                </a:path>
              </a:pathLst>
            </a:custGeom>
            <a:gradFill rotWithShape="true">
              <a:gsLst>
                <a:gs pos="0">
                  <a:srgbClr val="27DDDF">
                    <a:alpha val="0"/>
                  </a:srgbClr>
                </a:gs>
                <a:gs pos="100000">
                  <a:srgbClr val="27DDDF">
                    <a:alpha val="100000"/>
                  </a:srgbClr>
                </a:gs>
              </a:gsLst>
              <a:lin ang="5400000"/>
            </a:gradFill>
          </p:spPr>
        </p:sp>
        <p:sp>
          <p:nvSpPr>
            <p:cNvPr name="TextBox 4" id="4"/>
            <p:cNvSpPr txBox="true"/>
            <p:nvPr/>
          </p:nvSpPr>
          <p:spPr>
            <a:xfrm>
              <a:off x="0" y="19050"/>
              <a:ext cx="5748193" cy="4769170"/>
            </a:xfrm>
            <a:prstGeom prst="rect">
              <a:avLst/>
            </a:prstGeom>
          </p:spPr>
          <p:txBody>
            <a:bodyPr anchor="ctr" rtlCol="false" tIns="50800" lIns="50800" bIns="50800" rIns="50800"/>
            <a:lstStyle/>
            <a:p>
              <a:pPr algn="ctr">
                <a:lnSpc>
                  <a:spcPts val="1387"/>
                </a:lnSpc>
              </a:pPr>
            </a:p>
          </p:txBody>
        </p:sp>
      </p:grpSp>
      <p:sp>
        <p:nvSpPr>
          <p:cNvPr name="Freeform 5" id="5"/>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3969982" y="8077790"/>
            <a:ext cx="11404113" cy="11487660"/>
          </a:xfrm>
          <a:custGeom>
            <a:avLst/>
            <a:gdLst/>
            <a:ahLst/>
            <a:cxnLst/>
            <a:rect r="r" b="b" t="t" l="l"/>
            <a:pathLst>
              <a:path h="11487660" w="11404113">
                <a:moveTo>
                  <a:pt x="0" y="0"/>
                </a:moveTo>
                <a:lnTo>
                  <a:pt x="11404114" y="0"/>
                </a:lnTo>
                <a:lnTo>
                  <a:pt x="11404114"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4855743" y="6622816"/>
            <a:ext cx="3899468" cy="4424928"/>
          </a:xfrm>
          <a:custGeom>
            <a:avLst/>
            <a:gdLst/>
            <a:ahLst/>
            <a:cxnLst/>
            <a:rect r="r" b="b" t="t" l="l"/>
            <a:pathLst>
              <a:path h="4424928" w="3899468">
                <a:moveTo>
                  <a:pt x="0" y="0"/>
                </a:moveTo>
                <a:lnTo>
                  <a:pt x="3899468" y="0"/>
                </a:lnTo>
                <a:lnTo>
                  <a:pt x="3899468" y="4424928"/>
                </a:lnTo>
                <a:lnTo>
                  <a:pt x="0" y="4424928"/>
                </a:lnTo>
                <a:lnTo>
                  <a:pt x="0" y="0"/>
                </a:lnTo>
                <a:close/>
              </a:path>
            </a:pathLst>
          </a:custGeom>
          <a:blipFill>
            <a:blip r:embed="rId4"/>
            <a:stretch>
              <a:fillRect l="0" t="0" r="0" b="0"/>
            </a:stretch>
          </a:blipFill>
        </p:spPr>
      </p:sp>
      <p:sp>
        <p:nvSpPr>
          <p:cNvPr name="Freeform 9" id="9"/>
          <p:cNvSpPr/>
          <p:nvPr/>
        </p:nvSpPr>
        <p:spPr>
          <a:xfrm flipH="false" flipV="false" rot="0">
            <a:off x="-2303133" y="4277436"/>
            <a:ext cx="6663667" cy="6009564"/>
          </a:xfrm>
          <a:custGeom>
            <a:avLst/>
            <a:gdLst/>
            <a:ahLst/>
            <a:cxnLst/>
            <a:rect r="r" b="b" t="t" l="l"/>
            <a:pathLst>
              <a:path h="6009564" w="6663667">
                <a:moveTo>
                  <a:pt x="0" y="0"/>
                </a:moveTo>
                <a:lnTo>
                  <a:pt x="6663666" y="0"/>
                </a:lnTo>
                <a:lnTo>
                  <a:pt x="6663666" y="6009564"/>
                </a:lnTo>
                <a:lnTo>
                  <a:pt x="0" y="6009564"/>
                </a:lnTo>
                <a:lnTo>
                  <a:pt x="0" y="0"/>
                </a:lnTo>
                <a:close/>
              </a:path>
            </a:pathLst>
          </a:custGeom>
          <a:blipFill>
            <a:blip r:embed="rId5"/>
            <a:stretch>
              <a:fillRect l="-2445" t="0" r="-2445" b="-4530"/>
            </a:stretch>
          </a:blipFill>
        </p:spPr>
      </p:sp>
      <p:sp>
        <p:nvSpPr>
          <p:cNvPr name="TextBox 10" id="10"/>
          <p:cNvSpPr txBox="true"/>
          <p:nvPr/>
        </p:nvSpPr>
        <p:spPr>
          <a:xfrm rot="0">
            <a:off x="2603055" y="3141562"/>
            <a:ext cx="16819120" cy="4680123"/>
          </a:xfrm>
          <a:prstGeom prst="rect">
            <a:avLst/>
          </a:prstGeom>
        </p:spPr>
        <p:txBody>
          <a:bodyPr anchor="t" rtlCol="false" tIns="0" lIns="0" bIns="0" rIns="0">
            <a:spAutoFit/>
          </a:bodyPr>
          <a:lstStyle/>
          <a:p>
            <a:pPr algn="l">
              <a:lnSpc>
                <a:spcPts val="7355"/>
              </a:lnSpc>
            </a:pPr>
          </a:p>
          <a:p>
            <a:pPr algn="l">
              <a:lnSpc>
                <a:spcPts val="7355"/>
              </a:lnSpc>
            </a:pPr>
            <a:r>
              <a:rPr lang="en-US" sz="4276">
                <a:solidFill>
                  <a:srgbClr val="FFFFFF"/>
                </a:solidFill>
                <a:latin typeface="Arial MT Pro"/>
                <a:ea typeface="Arial MT Pro"/>
                <a:cs typeface="Arial MT Pro"/>
                <a:sym typeface="Arial MT Pro"/>
              </a:rPr>
              <a:t>Le Carême n’est donc pas un concours de privations, mais : </a:t>
            </a:r>
          </a:p>
          <a:p>
            <a:pPr algn="l" marL="923236" indent="-461618" lvl="1">
              <a:lnSpc>
                <a:spcPts val="7355"/>
              </a:lnSpc>
              <a:buFont typeface="Arial"/>
              <a:buChar char="•"/>
            </a:pPr>
            <a:r>
              <a:rPr lang="en-US" sz="4276">
                <a:solidFill>
                  <a:srgbClr val="FFFFFF"/>
                </a:solidFill>
                <a:latin typeface="Arial MT Pro"/>
                <a:ea typeface="Arial MT Pro"/>
                <a:cs typeface="Arial MT Pro"/>
                <a:sym typeface="Arial MT Pro"/>
              </a:rPr>
              <a:t>   U</a:t>
            </a:r>
            <a:r>
              <a:rPr lang="en-US" b="true" sz="4276">
                <a:solidFill>
                  <a:srgbClr val="FFFFFF"/>
                </a:solidFill>
                <a:latin typeface="Arial MT Pro Bold"/>
                <a:ea typeface="Arial MT Pro Bold"/>
                <a:cs typeface="Arial MT Pro Bold"/>
                <a:sym typeface="Arial MT Pro Bold"/>
              </a:rPr>
              <a:t>n temps pour à réapprendre à aimer</a:t>
            </a:r>
            <a:r>
              <a:rPr lang="en-US" sz="4276">
                <a:solidFill>
                  <a:srgbClr val="FFFFFF"/>
                </a:solidFill>
                <a:latin typeface="Arial MT Pro"/>
                <a:ea typeface="Arial MT Pro"/>
                <a:cs typeface="Arial MT Pro"/>
                <a:sym typeface="Arial MT Pro"/>
              </a:rPr>
              <a:t>, </a:t>
            </a:r>
          </a:p>
          <a:p>
            <a:pPr algn="l" marL="923236" indent="-461618" lvl="1">
              <a:lnSpc>
                <a:spcPts val="7355"/>
              </a:lnSpc>
              <a:buFont typeface="Arial"/>
              <a:buChar char="•"/>
            </a:pPr>
            <a:r>
              <a:rPr lang="en-US" sz="4276">
                <a:solidFill>
                  <a:srgbClr val="FFFFFF"/>
                </a:solidFill>
                <a:latin typeface="Arial MT Pro"/>
                <a:ea typeface="Arial MT Pro"/>
                <a:cs typeface="Arial MT Pro"/>
                <a:sym typeface="Arial MT Pro"/>
              </a:rPr>
              <a:t>   Un temps pour </a:t>
            </a:r>
            <a:r>
              <a:rPr lang="en-US" b="true" sz="4276">
                <a:solidFill>
                  <a:srgbClr val="FFFFFF"/>
                </a:solidFill>
                <a:latin typeface="Arial MT Pro Bold"/>
                <a:ea typeface="Arial MT Pro Bold"/>
                <a:cs typeface="Arial MT Pro Bold"/>
                <a:sym typeface="Arial MT Pro Bold"/>
              </a:rPr>
              <a:t>se purifier </a:t>
            </a:r>
          </a:p>
          <a:p>
            <a:pPr algn="l" marL="923236" indent="-461618" lvl="1">
              <a:lnSpc>
                <a:spcPts val="7355"/>
              </a:lnSpc>
              <a:buFont typeface="Arial"/>
              <a:buChar char="•"/>
            </a:pPr>
            <a:r>
              <a:rPr lang="en-US" b="true" sz="4276">
                <a:solidFill>
                  <a:srgbClr val="FFFFFF"/>
                </a:solidFill>
                <a:latin typeface="Arial MT Pro Bold"/>
                <a:ea typeface="Arial MT Pro Bold"/>
                <a:cs typeface="Arial MT Pro Bold"/>
                <a:sym typeface="Arial MT Pro Bold"/>
              </a:rPr>
              <a:t>   </a:t>
            </a:r>
            <a:r>
              <a:rPr lang="en-US" sz="4276">
                <a:solidFill>
                  <a:srgbClr val="FFFFFF"/>
                </a:solidFill>
                <a:latin typeface="Arial MT Pro"/>
                <a:ea typeface="Arial MT Pro"/>
                <a:cs typeface="Arial MT Pro"/>
                <a:sym typeface="Arial MT Pro"/>
              </a:rPr>
              <a:t>Une temps pour </a:t>
            </a:r>
            <a:r>
              <a:rPr lang="en-US" b="true" sz="4276">
                <a:solidFill>
                  <a:srgbClr val="FFFFFF"/>
                </a:solidFill>
                <a:latin typeface="Arial MT Pro Bold"/>
                <a:ea typeface="Arial MT Pro Bold"/>
                <a:cs typeface="Arial MT Pro Bold"/>
                <a:sym typeface="Arial MT Pro Bold"/>
              </a:rPr>
              <a:t> marcher avec Dieu </a:t>
            </a:r>
          </a:p>
        </p:txBody>
      </p:sp>
      <p:sp>
        <p:nvSpPr>
          <p:cNvPr name="TextBox 11" id="11"/>
          <p:cNvSpPr txBox="true"/>
          <p:nvPr/>
        </p:nvSpPr>
        <p:spPr>
          <a:xfrm rot="0">
            <a:off x="2603055" y="1439450"/>
            <a:ext cx="16819120" cy="3082083"/>
          </a:xfrm>
          <a:prstGeom prst="rect">
            <a:avLst/>
          </a:prstGeom>
        </p:spPr>
        <p:txBody>
          <a:bodyPr anchor="t" rtlCol="false" tIns="0" lIns="0" bIns="0" rIns="0">
            <a:spAutoFit/>
          </a:bodyPr>
          <a:lstStyle/>
          <a:p>
            <a:pPr algn="ctr">
              <a:lnSpc>
                <a:spcPts val="8043"/>
              </a:lnSpc>
            </a:pPr>
            <a:r>
              <a:rPr lang="en-US" sz="4676" b="true">
                <a:solidFill>
                  <a:srgbClr val="FFFFFF"/>
                </a:solidFill>
                <a:latin typeface="Arial MT Pro Bold"/>
                <a:ea typeface="Arial MT Pro Bold"/>
                <a:cs typeface="Arial MT Pro Bold"/>
                <a:sym typeface="Arial MT Pro Bold"/>
              </a:rPr>
              <a:t>Le Seigneur nous demande de revenir </a:t>
            </a:r>
          </a:p>
          <a:p>
            <a:pPr algn="ctr">
              <a:lnSpc>
                <a:spcPts val="8043"/>
              </a:lnSpc>
            </a:pPr>
            <a:r>
              <a:rPr lang="en-US" sz="4676" b="true">
                <a:solidFill>
                  <a:srgbClr val="FFFFFF"/>
                </a:solidFill>
                <a:latin typeface="Arial MT Pro Bold"/>
                <a:ea typeface="Arial MT Pro Bold"/>
                <a:cs typeface="Arial MT Pro Bold"/>
                <a:sym typeface="Arial MT Pro Bold"/>
              </a:rPr>
              <a:t>vers lui avec notre coeur tel qu’il est. </a:t>
            </a:r>
          </a:p>
          <a:p>
            <a:pPr algn="ctr">
              <a:lnSpc>
                <a:spcPts val="8043"/>
              </a:lnSpc>
            </a:pP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5845938"/>
            <a:ext cx="18298280" cy="9903944"/>
          </a:xfrm>
          <a:custGeom>
            <a:avLst/>
            <a:gdLst/>
            <a:ahLst/>
            <a:cxnLst/>
            <a:rect r="r" b="b" t="t" l="l"/>
            <a:pathLst>
              <a:path h="9903944" w="18298280">
                <a:moveTo>
                  <a:pt x="0" y="0"/>
                </a:moveTo>
                <a:lnTo>
                  <a:pt x="18298280" y="0"/>
                </a:lnTo>
                <a:lnTo>
                  <a:pt x="18298280" y="9903944"/>
                </a:lnTo>
                <a:lnTo>
                  <a:pt x="0" y="9903944"/>
                </a:lnTo>
                <a:lnTo>
                  <a:pt x="0" y="0"/>
                </a:lnTo>
                <a:close/>
              </a:path>
            </a:pathLst>
          </a:custGeom>
          <a:blipFill>
            <a:blip r:embed="rId4"/>
            <a:stretch>
              <a:fillRect l="0" t="0" r="0" b="0"/>
            </a:stretch>
          </a:blipFill>
        </p:spPr>
      </p:sp>
      <p:sp>
        <p:nvSpPr>
          <p:cNvPr name="Freeform 5" id="5"/>
          <p:cNvSpPr/>
          <p:nvPr/>
        </p:nvSpPr>
        <p:spPr>
          <a:xfrm flipH="false" flipV="false" rot="0">
            <a:off x="-798369" y="2833559"/>
            <a:ext cx="4806071" cy="4114800"/>
          </a:xfrm>
          <a:custGeom>
            <a:avLst/>
            <a:gdLst/>
            <a:ahLst/>
            <a:cxnLst/>
            <a:rect r="r" b="b" t="t" l="l"/>
            <a:pathLst>
              <a:path h="4114800" w="4806071">
                <a:moveTo>
                  <a:pt x="0" y="0"/>
                </a:moveTo>
                <a:lnTo>
                  <a:pt x="4806071" y="0"/>
                </a:lnTo>
                <a:lnTo>
                  <a:pt x="48060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343771" y="2833559"/>
            <a:ext cx="2751303" cy="2510564"/>
          </a:xfrm>
          <a:custGeom>
            <a:avLst/>
            <a:gdLst/>
            <a:ahLst/>
            <a:cxnLst/>
            <a:rect r="r" b="b" t="t" l="l"/>
            <a:pathLst>
              <a:path h="2510564" w="2751303">
                <a:moveTo>
                  <a:pt x="0" y="0"/>
                </a:moveTo>
                <a:lnTo>
                  <a:pt x="2751303" y="0"/>
                </a:lnTo>
                <a:lnTo>
                  <a:pt x="2751303" y="2510564"/>
                </a:lnTo>
                <a:lnTo>
                  <a:pt x="0" y="25105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4244980" y="1028700"/>
            <a:ext cx="2322498" cy="3239759"/>
          </a:xfrm>
          <a:custGeom>
            <a:avLst/>
            <a:gdLst/>
            <a:ahLst/>
            <a:cxnLst/>
            <a:rect r="r" b="b" t="t" l="l"/>
            <a:pathLst>
              <a:path h="3239759" w="2322498">
                <a:moveTo>
                  <a:pt x="0" y="0"/>
                </a:moveTo>
                <a:lnTo>
                  <a:pt x="2322498" y="0"/>
                </a:lnTo>
                <a:lnTo>
                  <a:pt x="2322498" y="3239759"/>
                </a:lnTo>
                <a:lnTo>
                  <a:pt x="0" y="32397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4967764" y="3714327"/>
            <a:ext cx="3556243" cy="2502302"/>
          </a:xfrm>
          <a:custGeom>
            <a:avLst/>
            <a:gdLst/>
            <a:ahLst/>
            <a:cxnLst/>
            <a:rect r="r" b="b" t="t" l="l"/>
            <a:pathLst>
              <a:path h="2502302" w="3556243">
                <a:moveTo>
                  <a:pt x="0" y="0"/>
                </a:moveTo>
                <a:lnTo>
                  <a:pt x="3556243" y="0"/>
                </a:lnTo>
                <a:lnTo>
                  <a:pt x="3556243" y="2502302"/>
                </a:lnTo>
                <a:lnTo>
                  <a:pt x="0" y="250230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9" id="9"/>
          <p:cNvSpPr txBox="true"/>
          <p:nvPr/>
        </p:nvSpPr>
        <p:spPr>
          <a:xfrm rot="0">
            <a:off x="5251723" y="-3313400"/>
            <a:ext cx="14280298" cy="5642135"/>
          </a:xfrm>
          <a:prstGeom prst="rect">
            <a:avLst/>
          </a:prstGeom>
        </p:spPr>
        <p:txBody>
          <a:bodyPr anchor="t" rtlCol="false" tIns="0" lIns="0" bIns="0" rIns="0">
            <a:spAutoFit/>
          </a:bodyPr>
          <a:lstStyle/>
          <a:p>
            <a:pPr algn="ctr">
              <a:lnSpc>
                <a:spcPts val="9920"/>
              </a:lnSpc>
            </a:pPr>
          </a:p>
          <a:p>
            <a:pPr algn="l">
              <a:lnSpc>
                <a:spcPts val="9920"/>
              </a:lnSpc>
            </a:pPr>
          </a:p>
          <a:p>
            <a:pPr algn="l">
              <a:lnSpc>
                <a:spcPts val="9920"/>
              </a:lnSpc>
            </a:pPr>
          </a:p>
          <a:p>
            <a:pPr algn="l">
              <a:lnSpc>
                <a:spcPts val="3057"/>
              </a:lnSpc>
            </a:pPr>
          </a:p>
          <a:p>
            <a:pPr algn="l">
              <a:lnSpc>
                <a:spcPts val="9920"/>
              </a:lnSpc>
            </a:pPr>
            <a:r>
              <a:rPr lang="en-US" b="true" sz="9539" spc="-400">
                <a:solidFill>
                  <a:srgbClr val="FFFFFF"/>
                </a:solidFill>
                <a:latin typeface="Arial MT Pro Bold"/>
                <a:ea typeface="Arial MT Pro Bold"/>
                <a:cs typeface="Arial MT Pro Bold"/>
                <a:sym typeface="Arial MT Pro Bold"/>
              </a:rPr>
              <a:t>   Jeûne     </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731934" y="3231427"/>
            <a:ext cx="16556066" cy="6615951"/>
          </a:xfrm>
          <a:prstGeom prst="rect">
            <a:avLst/>
          </a:prstGeom>
        </p:spPr>
        <p:txBody>
          <a:bodyPr anchor="t" rtlCol="false" tIns="0" lIns="0" bIns="0" rIns="0">
            <a:spAutoFit/>
          </a:bodyPr>
          <a:lstStyle/>
          <a:p>
            <a:pPr algn="l">
              <a:lnSpc>
                <a:spcPts val="5807"/>
              </a:lnSpc>
            </a:pPr>
            <a:r>
              <a:rPr lang="en-US" sz="3376">
                <a:solidFill>
                  <a:srgbClr val="FFFFFF"/>
                </a:solidFill>
                <a:latin typeface="Arial MT Pro"/>
                <a:ea typeface="Arial MT Pro"/>
                <a:cs typeface="Arial MT Pro"/>
                <a:sym typeface="Arial MT Pro"/>
              </a:rPr>
              <a:t>Le jeune est un moyen pour se libérer de ce qui nous encombre, pour nous rapprocher davantage du Seigneur.  </a:t>
            </a:r>
            <a:r>
              <a:rPr lang="en-US" sz="3376">
                <a:solidFill>
                  <a:srgbClr val="FFFFFF"/>
                </a:solidFill>
                <a:latin typeface="Arial MT Pro"/>
                <a:ea typeface="Arial MT Pro"/>
                <a:cs typeface="Arial MT Pro"/>
                <a:sym typeface="Arial MT Pro"/>
              </a:rPr>
              <a:t>Il n’est donc pas seulement alimentaire mais doit être le fruit d’un discernement personnel : </a:t>
            </a:r>
          </a:p>
          <a:p>
            <a:pPr algn="l">
              <a:lnSpc>
                <a:spcPts val="5807"/>
              </a:lnSpc>
            </a:pPr>
            <a:r>
              <a:rPr lang="en-US" sz="3376" b="true">
                <a:solidFill>
                  <a:srgbClr val="FFFFFF"/>
                </a:solidFill>
                <a:latin typeface="Arial MT Pro Bold"/>
                <a:ea typeface="Arial MT Pro Bold"/>
                <a:cs typeface="Arial MT Pro Bold"/>
                <a:sym typeface="Arial MT Pro Bold"/>
              </a:rPr>
              <a:t>Qu’est ce qui dans ma vie n’empêche de me tourner pleinement vers Dieu?</a:t>
            </a:r>
          </a:p>
          <a:p>
            <a:pPr algn="l">
              <a:lnSpc>
                <a:spcPts val="5807"/>
              </a:lnSpc>
            </a:pPr>
            <a:r>
              <a:rPr lang="en-US" sz="3376" b="true">
                <a:solidFill>
                  <a:srgbClr val="FFFFFF"/>
                </a:solidFill>
                <a:latin typeface="Arial MT Pro Bold"/>
                <a:ea typeface="Arial MT Pro Bold"/>
                <a:cs typeface="Arial MT Pro Bold"/>
                <a:sym typeface="Arial MT Pro Bold"/>
              </a:rPr>
              <a:t>Qu’est-ce qui prend trop de place dans ma vie ?</a:t>
            </a:r>
          </a:p>
          <a:p>
            <a:pPr algn="l">
              <a:lnSpc>
                <a:spcPts val="5807"/>
              </a:lnSpc>
            </a:pPr>
            <a:r>
              <a:rPr lang="en-US" sz="3376" b="true">
                <a:solidFill>
                  <a:srgbClr val="FFFFFF"/>
                </a:solidFill>
                <a:latin typeface="Arial MT Pro Bold"/>
                <a:ea typeface="Arial MT Pro Bold"/>
                <a:cs typeface="Arial MT Pro Bold"/>
                <a:sym typeface="Arial MT Pro Bold"/>
              </a:rPr>
              <a:t>Qu’est-ce qui m’éloigne de Dieu ?</a:t>
            </a:r>
          </a:p>
          <a:p>
            <a:pPr algn="l">
              <a:lnSpc>
                <a:spcPts val="5807"/>
              </a:lnSpc>
            </a:pPr>
            <a:r>
              <a:rPr lang="en-US" sz="3376" b="true">
                <a:solidFill>
                  <a:srgbClr val="FFFFFF"/>
                </a:solidFill>
                <a:latin typeface="Arial MT Pro Bold"/>
                <a:ea typeface="Arial MT Pro Bold"/>
                <a:cs typeface="Arial MT Pro Bold"/>
                <a:sym typeface="Arial MT Pro Bold"/>
              </a:rPr>
              <a:t>Qu’est-ce qui m’empêche d’aimer vraiment ?</a:t>
            </a:r>
          </a:p>
          <a:p>
            <a:pPr algn="l">
              <a:lnSpc>
                <a:spcPts val="5807"/>
              </a:lnSpc>
            </a:pPr>
            <a:r>
              <a:rPr lang="en-US" sz="3376" b="true">
                <a:solidFill>
                  <a:srgbClr val="FFFFFF"/>
                </a:solidFill>
                <a:latin typeface="Arial MT Pro Bold"/>
                <a:ea typeface="Arial MT Pro Bold"/>
                <a:cs typeface="Arial MT Pro Bold"/>
                <a:sym typeface="Arial MT Pro Bold"/>
              </a:rPr>
              <a:t> </a:t>
            </a:r>
          </a:p>
          <a:p>
            <a:pPr algn="l">
              <a:lnSpc>
                <a:spcPts val="5807"/>
              </a:lnSpc>
            </a:pPr>
          </a:p>
        </p:txBody>
      </p:sp>
      <p:sp>
        <p:nvSpPr>
          <p:cNvPr name="Freeform 5" id="5"/>
          <p:cNvSpPr/>
          <p:nvPr/>
        </p:nvSpPr>
        <p:spPr>
          <a:xfrm flipH="true" flipV="false" rot="0">
            <a:off x="14652980" y="6308201"/>
            <a:ext cx="3012725" cy="3539177"/>
          </a:xfrm>
          <a:custGeom>
            <a:avLst/>
            <a:gdLst/>
            <a:ahLst/>
            <a:cxnLst/>
            <a:rect r="r" b="b" t="t" l="l"/>
            <a:pathLst>
              <a:path h="3539177" w="3012725">
                <a:moveTo>
                  <a:pt x="3012725" y="0"/>
                </a:moveTo>
                <a:lnTo>
                  <a:pt x="0" y="0"/>
                </a:lnTo>
                <a:lnTo>
                  <a:pt x="0" y="3539177"/>
                </a:lnTo>
                <a:lnTo>
                  <a:pt x="3012725" y="3539177"/>
                </a:lnTo>
                <a:lnTo>
                  <a:pt x="3012725"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4831705" y="790575"/>
            <a:ext cx="12666830" cy="1513056"/>
          </a:xfrm>
          <a:prstGeom prst="rect">
            <a:avLst/>
          </a:prstGeom>
        </p:spPr>
        <p:txBody>
          <a:bodyPr anchor="t" rtlCol="false" tIns="0" lIns="0" bIns="0" rIns="0">
            <a:spAutoFit/>
          </a:bodyPr>
          <a:lstStyle/>
          <a:p>
            <a:pPr algn="ctr">
              <a:lnSpc>
                <a:spcPts val="5990"/>
              </a:lnSpc>
            </a:pPr>
            <a:r>
              <a:rPr lang="en-US" b="true" sz="3483">
                <a:solidFill>
                  <a:srgbClr val="CB6CE6"/>
                </a:solidFill>
                <a:latin typeface="Arial MT Pro Bold"/>
                <a:ea typeface="Arial MT Pro Bold"/>
                <a:cs typeface="Arial MT Pro Bold"/>
                <a:sym typeface="Arial MT Pro Bold"/>
              </a:rPr>
              <a:t>“L’homme ne vit pas seulement de pain, mais de toutes parole qui sort de la bouche de Dieu” Mt 4,4</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5845938"/>
            <a:ext cx="18298280" cy="9903944"/>
          </a:xfrm>
          <a:custGeom>
            <a:avLst/>
            <a:gdLst/>
            <a:ahLst/>
            <a:cxnLst/>
            <a:rect r="r" b="b" t="t" l="l"/>
            <a:pathLst>
              <a:path h="9903944" w="18298280">
                <a:moveTo>
                  <a:pt x="0" y="0"/>
                </a:moveTo>
                <a:lnTo>
                  <a:pt x="18298280" y="0"/>
                </a:lnTo>
                <a:lnTo>
                  <a:pt x="18298280" y="9903944"/>
                </a:lnTo>
                <a:lnTo>
                  <a:pt x="0" y="9903944"/>
                </a:lnTo>
                <a:lnTo>
                  <a:pt x="0" y="0"/>
                </a:lnTo>
                <a:close/>
              </a:path>
            </a:pathLst>
          </a:custGeom>
          <a:blipFill>
            <a:blip r:embed="rId4"/>
            <a:stretch>
              <a:fillRect l="0" t="0" r="0" b="0"/>
            </a:stretch>
          </a:blipFill>
        </p:spPr>
      </p:sp>
      <p:sp>
        <p:nvSpPr>
          <p:cNvPr name="Freeform 5" id="5"/>
          <p:cNvSpPr/>
          <p:nvPr/>
        </p:nvSpPr>
        <p:spPr>
          <a:xfrm flipH="false" flipV="false" rot="0">
            <a:off x="411207" y="423715"/>
            <a:ext cx="4806071" cy="4114800"/>
          </a:xfrm>
          <a:custGeom>
            <a:avLst/>
            <a:gdLst/>
            <a:ahLst/>
            <a:cxnLst/>
            <a:rect r="r" b="b" t="t" l="l"/>
            <a:pathLst>
              <a:path h="4114800" w="4806071">
                <a:moveTo>
                  <a:pt x="0" y="0"/>
                </a:moveTo>
                <a:lnTo>
                  <a:pt x="4806071" y="0"/>
                </a:lnTo>
                <a:lnTo>
                  <a:pt x="48060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7559346" y="2652135"/>
            <a:ext cx="3899495" cy="3772761"/>
          </a:xfrm>
          <a:custGeom>
            <a:avLst/>
            <a:gdLst/>
            <a:ahLst/>
            <a:cxnLst/>
            <a:rect r="r" b="b" t="t" l="l"/>
            <a:pathLst>
              <a:path h="3772761" w="3899495">
                <a:moveTo>
                  <a:pt x="0" y="0"/>
                </a:moveTo>
                <a:lnTo>
                  <a:pt x="3899495" y="0"/>
                </a:lnTo>
                <a:lnTo>
                  <a:pt x="3899495" y="3772761"/>
                </a:lnTo>
                <a:lnTo>
                  <a:pt x="0" y="37727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2824757" y="1417484"/>
            <a:ext cx="4195308" cy="4205822"/>
          </a:xfrm>
          <a:custGeom>
            <a:avLst/>
            <a:gdLst/>
            <a:ahLst/>
            <a:cxnLst/>
            <a:rect r="r" b="b" t="t" l="l"/>
            <a:pathLst>
              <a:path h="4205822" w="4195308">
                <a:moveTo>
                  <a:pt x="0" y="0"/>
                </a:moveTo>
                <a:lnTo>
                  <a:pt x="4195308" y="0"/>
                </a:lnTo>
                <a:lnTo>
                  <a:pt x="4195308" y="4205822"/>
                </a:lnTo>
                <a:lnTo>
                  <a:pt x="0" y="4205822"/>
                </a:lnTo>
                <a:lnTo>
                  <a:pt x="0" y="0"/>
                </a:lnTo>
                <a:close/>
              </a:path>
            </a:pathLst>
          </a:custGeom>
          <a:blipFill>
            <a:blip r:embed="rId9"/>
            <a:stretch>
              <a:fillRect l="0" t="0" r="0" b="0"/>
            </a:stretch>
          </a:blipFill>
        </p:spPr>
      </p:sp>
      <p:sp>
        <p:nvSpPr>
          <p:cNvPr name="Freeform 8" id="8"/>
          <p:cNvSpPr/>
          <p:nvPr/>
        </p:nvSpPr>
        <p:spPr>
          <a:xfrm flipH="false" flipV="false" rot="0">
            <a:off x="3383770" y="2992769"/>
            <a:ext cx="3332089" cy="5261074"/>
          </a:xfrm>
          <a:custGeom>
            <a:avLst/>
            <a:gdLst/>
            <a:ahLst/>
            <a:cxnLst/>
            <a:rect r="r" b="b" t="t" l="l"/>
            <a:pathLst>
              <a:path h="5261074" w="3332089">
                <a:moveTo>
                  <a:pt x="0" y="0"/>
                </a:moveTo>
                <a:lnTo>
                  <a:pt x="3332089" y="0"/>
                </a:lnTo>
                <a:lnTo>
                  <a:pt x="3332089" y="5261075"/>
                </a:lnTo>
                <a:lnTo>
                  <a:pt x="0" y="526107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5947767" y="-3352407"/>
            <a:ext cx="14280298" cy="5642135"/>
          </a:xfrm>
          <a:prstGeom prst="rect">
            <a:avLst/>
          </a:prstGeom>
        </p:spPr>
        <p:txBody>
          <a:bodyPr anchor="t" rtlCol="false" tIns="0" lIns="0" bIns="0" rIns="0">
            <a:spAutoFit/>
          </a:bodyPr>
          <a:lstStyle/>
          <a:p>
            <a:pPr algn="ctr">
              <a:lnSpc>
                <a:spcPts val="9920"/>
              </a:lnSpc>
            </a:pPr>
          </a:p>
          <a:p>
            <a:pPr algn="l">
              <a:lnSpc>
                <a:spcPts val="9920"/>
              </a:lnSpc>
            </a:pPr>
          </a:p>
          <a:p>
            <a:pPr algn="l">
              <a:lnSpc>
                <a:spcPts val="9920"/>
              </a:lnSpc>
            </a:pPr>
          </a:p>
          <a:p>
            <a:pPr algn="l">
              <a:lnSpc>
                <a:spcPts val="3057"/>
              </a:lnSpc>
            </a:pPr>
          </a:p>
          <a:p>
            <a:pPr algn="l">
              <a:lnSpc>
                <a:spcPts val="9920"/>
              </a:lnSpc>
            </a:pPr>
            <a:r>
              <a:rPr lang="en-US" b="true" sz="9539" spc="-400">
                <a:solidFill>
                  <a:srgbClr val="FFFFFF"/>
                </a:solidFill>
                <a:latin typeface="Arial MT Pro Bold"/>
                <a:ea typeface="Arial MT Pro Bold"/>
                <a:cs typeface="Arial MT Pro Bold"/>
                <a:sym typeface="Arial MT Pro Bold"/>
              </a:rPr>
              <a:t>   Prière   </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492700" y="3105116"/>
            <a:ext cx="16388601" cy="7349376"/>
          </a:xfrm>
          <a:prstGeom prst="rect">
            <a:avLst/>
          </a:prstGeom>
        </p:spPr>
        <p:txBody>
          <a:bodyPr anchor="t" rtlCol="false" tIns="0" lIns="0" bIns="0" rIns="0">
            <a:spAutoFit/>
          </a:bodyPr>
          <a:lstStyle/>
          <a:p>
            <a:pPr algn="l">
              <a:lnSpc>
                <a:spcPts val="5807"/>
              </a:lnSpc>
            </a:pPr>
            <a:r>
              <a:rPr lang="en-US" sz="3376">
                <a:solidFill>
                  <a:srgbClr val="FFFFFF"/>
                </a:solidFill>
                <a:latin typeface="Arial MT Pro"/>
                <a:ea typeface="Arial MT Pro"/>
                <a:cs typeface="Arial MT Pro"/>
                <a:sym typeface="Arial MT Pro"/>
              </a:rPr>
              <a:t>La prière pendant ce carême n’est pas d’abord “faire plus” mais </a:t>
            </a:r>
            <a:r>
              <a:rPr lang="en-US" sz="3376" b="true">
                <a:solidFill>
                  <a:srgbClr val="FFFFFF"/>
                </a:solidFill>
                <a:latin typeface="Arial MT Pro Bold"/>
                <a:ea typeface="Arial MT Pro Bold"/>
                <a:cs typeface="Arial MT Pro Bold"/>
                <a:sym typeface="Arial MT Pro Bold"/>
              </a:rPr>
              <a:t>être plus avec Dieu </a:t>
            </a:r>
            <a:r>
              <a:rPr lang="en-US" sz="3376">
                <a:solidFill>
                  <a:srgbClr val="FFFFFF"/>
                </a:solidFill>
                <a:latin typeface="Arial MT Pro"/>
                <a:ea typeface="Arial MT Pro"/>
                <a:cs typeface="Arial MT Pro"/>
                <a:sym typeface="Arial MT Pro"/>
              </a:rPr>
              <a:t>trouver un temps de coeur à coeur.  Un petit moment pour se demander… et si ma prière changeait pendant mon carême ?</a:t>
            </a:r>
          </a:p>
          <a:p>
            <a:pPr algn="l">
              <a:lnSpc>
                <a:spcPts val="5807"/>
              </a:lnSpc>
            </a:pPr>
            <a:r>
              <a:rPr lang="en-US" sz="3376" b="true">
                <a:solidFill>
                  <a:srgbClr val="FFFFFF"/>
                </a:solidFill>
                <a:latin typeface="Arial MT Pro Bold"/>
                <a:ea typeface="Arial MT Pro Bold"/>
                <a:cs typeface="Arial MT Pro Bold"/>
                <a:sym typeface="Arial MT Pro Bold"/>
              </a:rPr>
              <a:t>Est-ce que je prie parce que je dois… ou parce que je désire Dieu ?</a:t>
            </a:r>
          </a:p>
          <a:p>
            <a:pPr algn="l">
              <a:lnSpc>
                <a:spcPts val="5807"/>
              </a:lnSpc>
            </a:pPr>
            <a:r>
              <a:rPr lang="en-US" sz="3376" b="true">
                <a:solidFill>
                  <a:srgbClr val="FFFFFF"/>
                </a:solidFill>
                <a:latin typeface="Arial MT Pro Bold"/>
                <a:ea typeface="Arial MT Pro Bold"/>
                <a:cs typeface="Arial MT Pro Bold"/>
                <a:sym typeface="Arial MT Pro Bold"/>
              </a:rPr>
              <a:t>Est-ce que je laisse Dieu me parler, ou est-ce que je remplis le silence ?</a:t>
            </a:r>
          </a:p>
          <a:p>
            <a:pPr algn="l">
              <a:lnSpc>
                <a:spcPts val="5807"/>
              </a:lnSpc>
            </a:pPr>
            <a:r>
              <a:rPr lang="en-US" sz="3376" b="true">
                <a:solidFill>
                  <a:srgbClr val="FFFFFF"/>
                </a:solidFill>
                <a:latin typeface="Arial MT Pro Bold"/>
                <a:ea typeface="Arial MT Pro Bold"/>
                <a:cs typeface="Arial MT Pro Bold"/>
                <a:sym typeface="Arial MT Pro Bold"/>
              </a:rPr>
              <a:t>Quand Dieu semble silencieux, est-ce que je persévère ?</a:t>
            </a:r>
          </a:p>
          <a:p>
            <a:pPr algn="l">
              <a:lnSpc>
                <a:spcPts val="5807"/>
              </a:lnSpc>
            </a:pPr>
            <a:r>
              <a:rPr lang="en-US" sz="3376" b="true">
                <a:solidFill>
                  <a:srgbClr val="FFFFFF"/>
                </a:solidFill>
                <a:latin typeface="Arial MT Pro Bold"/>
                <a:ea typeface="Arial MT Pro Bold"/>
                <a:cs typeface="Arial MT Pro Bold"/>
                <a:sym typeface="Arial MT Pro Bold"/>
              </a:rPr>
              <a:t>Si à Pâques ma prière devait être plus vraie, plus simple et plus profonde,</a:t>
            </a:r>
          </a:p>
          <a:p>
            <a:pPr algn="l">
              <a:lnSpc>
                <a:spcPts val="5807"/>
              </a:lnSpc>
            </a:pPr>
            <a:r>
              <a:rPr lang="en-US" sz="3376" b="true">
                <a:solidFill>
                  <a:srgbClr val="FFFFFF"/>
                </a:solidFill>
                <a:latin typeface="Arial MT Pro Bold"/>
                <a:ea typeface="Arial MT Pro Bold"/>
                <a:cs typeface="Arial MT Pro Bold"/>
                <a:sym typeface="Arial MT Pro Bold"/>
              </a:rPr>
              <a:t>qu’est-ce que je devrais changer dès aujourd’hui ?</a:t>
            </a:r>
          </a:p>
          <a:p>
            <a:pPr algn="l">
              <a:lnSpc>
                <a:spcPts val="5807"/>
              </a:lnSpc>
            </a:pPr>
            <a:r>
              <a:rPr lang="en-US" sz="3376" b="true">
                <a:solidFill>
                  <a:srgbClr val="FFFFFF"/>
                </a:solidFill>
                <a:latin typeface="Arial MT Pro Bold"/>
                <a:ea typeface="Arial MT Pro Bold"/>
                <a:cs typeface="Arial MT Pro Bold"/>
                <a:sym typeface="Arial MT Pro Bold"/>
              </a:rPr>
              <a:t> </a:t>
            </a:r>
          </a:p>
          <a:p>
            <a:pPr algn="l">
              <a:lnSpc>
                <a:spcPts val="5807"/>
              </a:lnSpc>
            </a:pPr>
          </a:p>
        </p:txBody>
      </p:sp>
      <p:sp>
        <p:nvSpPr>
          <p:cNvPr name="Freeform 5" id="5"/>
          <p:cNvSpPr/>
          <p:nvPr/>
        </p:nvSpPr>
        <p:spPr>
          <a:xfrm flipH="false" flipV="false" rot="0">
            <a:off x="16726165" y="6980400"/>
            <a:ext cx="2310272" cy="3474093"/>
          </a:xfrm>
          <a:custGeom>
            <a:avLst/>
            <a:gdLst/>
            <a:ahLst/>
            <a:cxnLst/>
            <a:rect r="r" b="b" t="t" l="l"/>
            <a:pathLst>
              <a:path h="3474093" w="2310272">
                <a:moveTo>
                  <a:pt x="0" y="0"/>
                </a:moveTo>
                <a:lnTo>
                  <a:pt x="2310272" y="0"/>
                </a:lnTo>
                <a:lnTo>
                  <a:pt x="2310272" y="3474092"/>
                </a:lnTo>
                <a:lnTo>
                  <a:pt x="0" y="34740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4998875" y="383876"/>
            <a:ext cx="12666830" cy="2265531"/>
          </a:xfrm>
          <a:prstGeom prst="rect">
            <a:avLst/>
          </a:prstGeom>
        </p:spPr>
        <p:txBody>
          <a:bodyPr anchor="t" rtlCol="false" tIns="0" lIns="0" bIns="0" rIns="0">
            <a:spAutoFit/>
          </a:bodyPr>
          <a:lstStyle/>
          <a:p>
            <a:pPr algn="ctr">
              <a:lnSpc>
                <a:spcPts val="5990"/>
              </a:lnSpc>
            </a:pPr>
            <a:r>
              <a:rPr lang="en-US" b="true" sz="3483">
                <a:solidFill>
                  <a:srgbClr val="CB6CE6"/>
                </a:solidFill>
                <a:latin typeface="Arial MT Pro Bold"/>
                <a:ea typeface="Arial MT Pro Bold"/>
                <a:cs typeface="Arial MT Pro Bold"/>
                <a:sym typeface="Arial MT Pro Bold"/>
              </a:rPr>
              <a:t>“Ne soyez inquiets de rien, mais, en toute circonstance, priez et suppliez, tout en rendant grâce, pour faire connaître à Dieu vos demandes.”   Phi 4,6</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5845938"/>
            <a:ext cx="18298280" cy="9903944"/>
          </a:xfrm>
          <a:custGeom>
            <a:avLst/>
            <a:gdLst/>
            <a:ahLst/>
            <a:cxnLst/>
            <a:rect r="r" b="b" t="t" l="l"/>
            <a:pathLst>
              <a:path h="9903944" w="18298280">
                <a:moveTo>
                  <a:pt x="0" y="0"/>
                </a:moveTo>
                <a:lnTo>
                  <a:pt x="18298280" y="0"/>
                </a:lnTo>
                <a:lnTo>
                  <a:pt x="18298280" y="9903944"/>
                </a:lnTo>
                <a:lnTo>
                  <a:pt x="0" y="9903944"/>
                </a:lnTo>
                <a:lnTo>
                  <a:pt x="0" y="0"/>
                </a:lnTo>
                <a:close/>
              </a:path>
            </a:pathLst>
          </a:custGeom>
          <a:blipFill>
            <a:blip r:embed="rId4"/>
            <a:stretch>
              <a:fillRect l="0" t="0" r="0" b="0"/>
            </a:stretch>
          </a:blipFill>
        </p:spPr>
      </p:sp>
      <p:sp>
        <p:nvSpPr>
          <p:cNvPr name="Freeform 5" id="5"/>
          <p:cNvSpPr/>
          <p:nvPr/>
        </p:nvSpPr>
        <p:spPr>
          <a:xfrm flipH="false" flipV="false" rot="0">
            <a:off x="411207" y="423715"/>
            <a:ext cx="4806071" cy="4114800"/>
          </a:xfrm>
          <a:custGeom>
            <a:avLst/>
            <a:gdLst/>
            <a:ahLst/>
            <a:cxnLst/>
            <a:rect r="r" b="b" t="t" l="l"/>
            <a:pathLst>
              <a:path h="4114800" w="4806071">
                <a:moveTo>
                  <a:pt x="0" y="0"/>
                </a:moveTo>
                <a:lnTo>
                  <a:pt x="4806071" y="0"/>
                </a:lnTo>
                <a:lnTo>
                  <a:pt x="48060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8688755" y="2730717"/>
            <a:ext cx="3747635" cy="3115221"/>
          </a:xfrm>
          <a:custGeom>
            <a:avLst/>
            <a:gdLst/>
            <a:ahLst/>
            <a:cxnLst/>
            <a:rect r="r" b="b" t="t" l="l"/>
            <a:pathLst>
              <a:path h="3115221" w="3747635">
                <a:moveTo>
                  <a:pt x="0" y="0"/>
                </a:moveTo>
                <a:lnTo>
                  <a:pt x="3747634" y="0"/>
                </a:lnTo>
                <a:lnTo>
                  <a:pt x="3747634" y="3115221"/>
                </a:lnTo>
                <a:lnTo>
                  <a:pt x="0" y="311522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3864027" y="4163527"/>
            <a:ext cx="2897138" cy="2741416"/>
          </a:xfrm>
          <a:custGeom>
            <a:avLst/>
            <a:gdLst/>
            <a:ahLst/>
            <a:cxnLst/>
            <a:rect r="r" b="b" t="t" l="l"/>
            <a:pathLst>
              <a:path h="2741416" w="2897138">
                <a:moveTo>
                  <a:pt x="0" y="0"/>
                </a:moveTo>
                <a:lnTo>
                  <a:pt x="2897138" y="0"/>
                </a:lnTo>
                <a:lnTo>
                  <a:pt x="2897138" y="2741416"/>
                </a:lnTo>
                <a:lnTo>
                  <a:pt x="0" y="274141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3430588" y="591431"/>
            <a:ext cx="4112741" cy="3259347"/>
          </a:xfrm>
          <a:custGeom>
            <a:avLst/>
            <a:gdLst/>
            <a:ahLst/>
            <a:cxnLst/>
            <a:rect r="r" b="b" t="t" l="l"/>
            <a:pathLst>
              <a:path h="3259347" w="4112741">
                <a:moveTo>
                  <a:pt x="0" y="0"/>
                </a:moveTo>
                <a:lnTo>
                  <a:pt x="4112740" y="0"/>
                </a:lnTo>
                <a:lnTo>
                  <a:pt x="4112740" y="3259347"/>
                </a:lnTo>
                <a:lnTo>
                  <a:pt x="0" y="3259347"/>
                </a:lnTo>
                <a:lnTo>
                  <a:pt x="0" y="0"/>
                </a:lnTo>
                <a:close/>
              </a:path>
            </a:pathLst>
          </a:custGeom>
          <a:blipFill>
            <a:blip r:embed="rId11"/>
            <a:stretch>
              <a:fillRect l="0" t="0" r="0" b="0"/>
            </a:stretch>
          </a:blipFill>
        </p:spPr>
      </p:sp>
      <p:sp>
        <p:nvSpPr>
          <p:cNvPr name="TextBox 9" id="9"/>
          <p:cNvSpPr txBox="true"/>
          <p:nvPr/>
        </p:nvSpPr>
        <p:spPr>
          <a:xfrm rot="0">
            <a:off x="7048247" y="-3567718"/>
            <a:ext cx="14280298" cy="5642135"/>
          </a:xfrm>
          <a:prstGeom prst="rect">
            <a:avLst/>
          </a:prstGeom>
        </p:spPr>
        <p:txBody>
          <a:bodyPr anchor="t" rtlCol="false" tIns="0" lIns="0" bIns="0" rIns="0">
            <a:spAutoFit/>
          </a:bodyPr>
          <a:lstStyle/>
          <a:p>
            <a:pPr algn="ctr">
              <a:lnSpc>
                <a:spcPts val="9920"/>
              </a:lnSpc>
            </a:pPr>
          </a:p>
          <a:p>
            <a:pPr algn="l">
              <a:lnSpc>
                <a:spcPts val="9920"/>
              </a:lnSpc>
            </a:pPr>
          </a:p>
          <a:p>
            <a:pPr algn="l">
              <a:lnSpc>
                <a:spcPts val="9920"/>
              </a:lnSpc>
            </a:pPr>
          </a:p>
          <a:p>
            <a:pPr algn="l">
              <a:lnSpc>
                <a:spcPts val="3057"/>
              </a:lnSpc>
            </a:pPr>
          </a:p>
          <a:p>
            <a:pPr algn="l">
              <a:lnSpc>
                <a:spcPts val="9920"/>
              </a:lnSpc>
            </a:pPr>
            <a:r>
              <a:rPr lang="en-US" b="true" sz="9539" spc="-400">
                <a:solidFill>
                  <a:srgbClr val="FFFFFF"/>
                </a:solidFill>
                <a:latin typeface="Arial MT Pro Bold"/>
                <a:ea typeface="Arial MT Pro Bold"/>
                <a:cs typeface="Arial MT Pro Bold"/>
                <a:sym typeface="Arial MT Pro Bold"/>
              </a:rPr>
              <a:t>Aumone</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64254" y="219461"/>
            <a:ext cx="2634984" cy="2417598"/>
          </a:xfrm>
          <a:custGeom>
            <a:avLst/>
            <a:gdLst/>
            <a:ahLst/>
            <a:cxnLst/>
            <a:rect r="r" b="b" t="t" l="l"/>
            <a:pathLst>
              <a:path h="2417598" w="2634984">
                <a:moveTo>
                  <a:pt x="0" y="0"/>
                </a:moveTo>
                <a:lnTo>
                  <a:pt x="2634985" y="0"/>
                </a:lnTo>
                <a:lnTo>
                  <a:pt x="2634985" y="2417598"/>
                </a:lnTo>
                <a:lnTo>
                  <a:pt x="0" y="2417598"/>
                </a:lnTo>
                <a:lnTo>
                  <a:pt x="0" y="0"/>
                </a:lnTo>
                <a:close/>
              </a:path>
            </a:pathLst>
          </a:custGeom>
          <a:blipFill>
            <a:blip r:embed="rId4"/>
            <a:stretch>
              <a:fillRect l="0" t="0" r="0" b="0"/>
            </a:stretch>
          </a:blipFill>
        </p:spPr>
      </p:sp>
      <p:sp>
        <p:nvSpPr>
          <p:cNvPr name="Freeform 5" id="5"/>
          <p:cNvSpPr/>
          <p:nvPr/>
        </p:nvSpPr>
        <p:spPr>
          <a:xfrm flipH="false" flipV="false" rot="0">
            <a:off x="15846525" y="8654702"/>
            <a:ext cx="3141552" cy="1632298"/>
          </a:xfrm>
          <a:custGeom>
            <a:avLst/>
            <a:gdLst/>
            <a:ahLst/>
            <a:cxnLst/>
            <a:rect r="r" b="b" t="t" l="l"/>
            <a:pathLst>
              <a:path h="1632298" w="3141552">
                <a:moveTo>
                  <a:pt x="0" y="0"/>
                </a:moveTo>
                <a:lnTo>
                  <a:pt x="3141552" y="0"/>
                </a:lnTo>
                <a:lnTo>
                  <a:pt x="3141552" y="1632298"/>
                </a:lnTo>
                <a:lnTo>
                  <a:pt x="0" y="16322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5049814" y="168565"/>
            <a:ext cx="12666830" cy="3018006"/>
          </a:xfrm>
          <a:prstGeom prst="rect">
            <a:avLst/>
          </a:prstGeom>
        </p:spPr>
        <p:txBody>
          <a:bodyPr anchor="t" rtlCol="false" tIns="0" lIns="0" bIns="0" rIns="0">
            <a:spAutoFit/>
          </a:bodyPr>
          <a:lstStyle/>
          <a:p>
            <a:pPr algn="ctr">
              <a:lnSpc>
                <a:spcPts val="5990"/>
              </a:lnSpc>
            </a:pPr>
            <a:r>
              <a:rPr lang="en-US" b="true" sz="3483">
                <a:solidFill>
                  <a:srgbClr val="CB6CE6"/>
                </a:solidFill>
                <a:latin typeface="Arial MT Pro Bold"/>
                <a:ea typeface="Arial MT Pro Bold"/>
                <a:cs typeface="Arial MT Pro Bold"/>
                <a:sym typeface="Arial MT Pro Bold"/>
              </a:rPr>
              <a:t>“Ce que vous avez fait au plus petit d’entre les miens, c’est à moi que vous l’avez fait ”   Mt 25,40</a:t>
            </a:r>
          </a:p>
          <a:p>
            <a:pPr algn="ctr">
              <a:lnSpc>
                <a:spcPts val="5990"/>
              </a:lnSpc>
            </a:pPr>
            <a:r>
              <a:rPr lang="en-US" b="true" sz="3483">
                <a:solidFill>
                  <a:srgbClr val="CB6CE6"/>
                </a:solidFill>
                <a:latin typeface="Arial MT Pro Bold"/>
                <a:ea typeface="Arial MT Pro Bold"/>
                <a:cs typeface="Arial MT Pro Bold"/>
                <a:sym typeface="Arial MT Pro Bold"/>
              </a:rPr>
              <a:t>“Celui qui n’aime pas son frere qu’il voit, ne peut pas aimer Dieu qu’il ne voit pas” 1 Jn 4,20</a:t>
            </a:r>
          </a:p>
        </p:txBody>
      </p:sp>
      <p:sp>
        <p:nvSpPr>
          <p:cNvPr name="TextBox 7" id="7"/>
          <p:cNvSpPr txBox="true"/>
          <p:nvPr/>
        </p:nvSpPr>
        <p:spPr>
          <a:xfrm rot="0">
            <a:off x="1028700" y="3330777"/>
            <a:ext cx="16388601" cy="7349376"/>
          </a:xfrm>
          <a:prstGeom prst="rect">
            <a:avLst/>
          </a:prstGeom>
        </p:spPr>
        <p:txBody>
          <a:bodyPr anchor="t" rtlCol="false" tIns="0" lIns="0" bIns="0" rIns="0">
            <a:spAutoFit/>
          </a:bodyPr>
          <a:lstStyle/>
          <a:p>
            <a:pPr algn="l">
              <a:lnSpc>
                <a:spcPts val="5807"/>
              </a:lnSpc>
            </a:pPr>
            <a:r>
              <a:rPr lang="en-US" sz="3376">
                <a:solidFill>
                  <a:srgbClr val="FFFFFF"/>
                </a:solidFill>
                <a:latin typeface="Arial MT Pro"/>
                <a:ea typeface="Arial MT Pro"/>
                <a:cs typeface="Arial MT Pro"/>
                <a:sym typeface="Arial MT Pro"/>
              </a:rPr>
              <a:t>L’aumone n’est pas seulement donner de l’argent. C’est un </a:t>
            </a:r>
            <a:r>
              <a:rPr lang="en-US" sz="3376" b="true">
                <a:solidFill>
                  <a:srgbClr val="FFFFFF"/>
                </a:solidFill>
                <a:latin typeface="Arial MT Pro Bold"/>
                <a:ea typeface="Arial MT Pro Bold"/>
                <a:cs typeface="Arial MT Pro Bold"/>
                <a:sym typeface="Arial MT Pro Bold"/>
              </a:rPr>
              <a:t>Don de Soi : </a:t>
            </a:r>
            <a:r>
              <a:rPr lang="en-US" sz="3376">
                <a:solidFill>
                  <a:srgbClr val="FFFFFF"/>
                </a:solidFill>
                <a:latin typeface="Arial MT Pro"/>
                <a:ea typeface="Arial MT Pro"/>
                <a:cs typeface="Arial MT Pro"/>
                <a:sym typeface="Arial MT Pro"/>
              </a:rPr>
              <a:t>du temps, de l’attention, du pardon, de la patience. Le carême est un temps où nous mettons notre amour en action. L’amour de Dieu et l’amour du prochain. </a:t>
            </a:r>
          </a:p>
          <a:p>
            <a:pPr algn="l">
              <a:lnSpc>
                <a:spcPts val="5807"/>
              </a:lnSpc>
            </a:pPr>
            <a:r>
              <a:rPr lang="en-US" sz="3376" b="true">
                <a:solidFill>
                  <a:srgbClr val="FFFFFF"/>
                </a:solidFill>
                <a:latin typeface="Arial MT Pro Bold"/>
                <a:ea typeface="Arial MT Pro Bold"/>
                <a:cs typeface="Arial MT Pro Bold"/>
                <a:sym typeface="Arial MT Pro Bold"/>
              </a:rPr>
              <a:t>Qui autour de moi a besoin d’un geste, d’une écoute, d’un soutien que je pourrais offrir ?</a:t>
            </a:r>
          </a:p>
          <a:p>
            <a:pPr algn="l">
              <a:lnSpc>
                <a:spcPts val="5807"/>
              </a:lnSpc>
            </a:pPr>
            <a:r>
              <a:rPr lang="en-US" sz="3376" b="true">
                <a:solidFill>
                  <a:srgbClr val="FFFFFF"/>
                </a:solidFill>
                <a:latin typeface="Arial MT Pro Bold"/>
                <a:ea typeface="Arial MT Pro Bold"/>
                <a:cs typeface="Arial MT Pro Bold"/>
                <a:sym typeface="Arial MT Pro Bold"/>
              </a:rPr>
              <a:t>Qu’est-ce que je pourrais faire aujourd’hui pour alléger la vie de quelqu’un ?</a:t>
            </a:r>
          </a:p>
          <a:p>
            <a:pPr algn="l">
              <a:lnSpc>
                <a:spcPts val="5807"/>
              </a:lnSpc>
            </a:pPr>
            <a:r>
              <a:rPr lang="en-US" sz="3376" b="true">
                <a:solidFill>
                  <a:srgbClr val="FFFFFF"/>
                </a:solidFill>
                <a:latin typeface="Arial MT Pro Bold"/>
                <a:ea typeface="Arial MT Pro Bold"/>
                <a:cs typeface="Arial MT Pro Bold"/>
                <a:sym typeface="Arial MT Pro Bold"/>
              </a:rPr>
              <a:t>Est-ce que je regarde ceux qui sont seuls, oubliés, ou je passe à côté ?</a:t>
            </a:r>
          </a:p>
          <a:p>
            <a:pPr algn="l">
              <a:lnSpc>
                <a:spcPts val="5807"/>
              </a:lnSpc>
            </a:pPr>
            <a:r>
              <a:rPr lang="en-US" sz="3376" b="true">
                <a:solidFill>
                  <a:srgbClr val="FFFFFF"/>
                </a:solidFill>
                <a:latin typeface="Arial MT Pro Bold"/>
                <a:ea typeface="Arial MT Pro Bold"/>
                <a:cs typeface="Arial MT Pro Bold"/>
                <a:sym typeface="Arial MT Pro Bold"/>
              </a:rPr>
              <a:t>Comment puis-je vraiment aider et partager avec ceux qui m’entourent ?</a:t>
            </a:r>
          </a:p>
          <a:p>
            <a:pPr algn="l">
              <a:lnSpc>
                <a:spcPts val="5807"/>
              </a:lnSpc>
            </a:pPr>
            <a:r>
              <a:rPr lang="en-US" sz="3376" b="true">
                <a:solidFill>
                  <a:srgbClr val="FFFFFF"/>
                </a:solidFill>
                <a:latin typeface="Arial MT Pro Bold"/>
                <a:ea typeface="Arial MT Pro Bold"/>
                <a:cs typeface="Arial MT Pro Bold"/>
                <a:sym typeface="Arial MT Pro Bold"/>
              </a:rPr>
              <a:t> </a:t>
            </a:r>
          </a:p>
          <a:p>
            <a:pPr algn="l">
              <a:lnSpc>
                <a:spcPts val="5807"/>
              </a:lnSpc>
            </a:pP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1067590" y="-448880"/>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74492" y="-1102063"/>
            <a:ext cx="1249368" cy="1258521"/>
          </a:xfrm>
          <a:custGeom>
            <a:avLst/>
            <a:gdLst/>
            <a:ahLst/>
            <a:cxnLst/>
            <a:rect r="r" b="b" t="t" l="l"/>
            <a:pathLst>
              <a:path h="1258521" w="1249368">
                <a:moveTo>
                  <a:pt x="0" y="0"/>
                </a:moveTo>
                <a:lnTo>
                  <a:pt x="1249367" y="0"/>
                </a:lnTo>
                <a:lnTo>
                  <a:pt x="1249367" y="1258520"/>
                </a:lnTo>
                <a:lnTo>
                  <a:pt x="0" y="12585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1383774">
            <a:off x="-1714182" y="-1726531"/>
            <a:ext cx="11226909" cy="14341591"/>
            <a:chOff x="0" y="0"/>
            <a:chExt cx="2956881" cy="3777209"/>
          </a:xfrm>
        </p:grpSpPr>
        <p:sp>
          <p:nvSpPr>
            <p:cNvPr name="Freeform 5" id="5"/>
            <p:cNvSpPr/>
            <p:nvPr/>
          </p:nvSpPr>
          <p:spPr>
            <a:xfrm flipH="false" flipV="false" rot="0">
              <a:off x="0" y="0"/>
              <a:ext cx="2956881" cy="3777209"/>
            </a:xfrm>
            <a:custGeom>
              <a:avLst/>
              <a:gdLst/>
              <a:ahLst/>
              <a:cxnLst/>
              <a:rect r="r" b="b" t="t" l="l"/>
              <a:pathLst>
                <a:path h="3777209" w="2956881">
                  <a:moveTo>
                    <a:pt x="0" y="0"/>
                  </a:moveTo>
                  <a:lnTo>
                    <a:pt x="2956881" y="0"/>
                  </a:lnTo>
                  <a:lnTo>
                    <a:pt x="2956881" y="3777209"/>
                  </a:lnTo>
                  <a:lnTo>
                    <a:pt x="0" y="3777209"/>
                  </a:lnTo>
                  <a:close/>
                </a:path>
              </a:pathLst>
            </a:custGeom>
            <a:gradFill rotWithShape="true">
              <a:gsLst>
                <a:gs pos="0">
                  <a:srgbClr val="141519">
                    <a:alpha val="100000"/>
                  </a:srgbClr>
                </a:gs>
                <a:gs pos="100000">
                  <a:srgbClr val="141519">
                    <a:alpha val="0"/>
                  </a:srgbClr>
                </a:gs>
              </a:gsLst>
              <a:lin ang="0"/>
            </a:gradFill>
          </p:spPr>
        </p:sp>
        <p:sp>
          <p:nvSpPr>
            <p:cNvPr name="TextBox 6" id="6"/>
            <p:cNvSpPr txBox="true"/>
            <p:nvPr/>
          </p:nvSpPr>
          <p:spPr>
            <a:xfrm>
              <a:off x="0" y="28575"/>
              <a:ext cx="2956881" cy="3748634"/>
            </a:xfrm>
            <a:prstGeom prst="rect">
              <a:avLst/>
            </a:prstGeom>
          </p:spPr>
          <p:txBody>
            <a:bodyPr anchor="ctr" rtlCol="false" tIns="50800" lIns="50800" bIns="50800" rIns="50800"/>
            <a:lstStyle/>
            <a:p>
              <a:pPr algn="ctr">
                <a:lnSpc>
                  <a:spcPts val="2267"/>
                </a:lnSpc>
              </a:pPr>
            </a:p>
          </p:txBody>
        </p:sp>
      </p:grpSp>
      <p:grpSp>
        <p:nvGrpSpPr>
          <p:cNvPr name="Group 7" id="7"/>
          <p:cNvGrpSpPr/>
          <p:nvPr/>
        </p:nvGrpSpPr>
        <p:grpSpPr>
          <a:xfrm rot="1383774">
            <a:off x="-1696072" y="-1637770"/>
            <a:ext cx="10773748" cy="14341591"/>
            <a:chOff x="0" y="0"/>
            <a:chExt cx="2837530" cy="3777209"/>
          </a:xfrm>
        </p:grpSpPr>
        <p:sp>
          <p:nvSpPr>
            <p:cNvPr name="Freeform 8" id="8"/>
            <p:cNvSpPr/>
            <p:nvPr/>
          </p:nvSpPr>
          <p:spPr>
            <a:xfrm flipH="false" flipV="false" rot="0">
              <a:off x="0" y="0"/>
              <a:ext cx="2837530" cy="3777209"/>
            </a:xfrm>
            <a:custGeom>
              <a:avLst/>
              <a:gdLst/>
              <a:ahLst/>
              <a:cxnLst/>
              <a:rect r="r" b="b" t="t" l="l"/>
              <a:pathLst>
                <a:path h="3777209" w="2837530">
                  <a:moveTo>
                    <a:pt x="0" y="0"/>
                  </a:moveTo>
                  <a:lnTo>
                    <a:pt x="2837530" y="0"/>
                  </a:lnTo>
                  <a:lnTo>
                    <a:pt x="2837530" y="3777209"/>
                  </a:lnTo>
                  <a:lnTo>
                    <a:pt x="0" y="3777209"/>
                  </a:lnTo>
                  <a:close/>
                </a:path>
              </a:pathLst>
            </a:custGeom>
            <a:gradFill rotWithShape="true">
              <a:gsLst>
                <a:gs pos="0">
                  <a:srgbClr val="141519">
                    <a:alpha val="100000"/>
                  </a:srgbClr>
                </a:gs>
                <a:gs pos="100000">
                  <a:srgbClr val="141519">
                    <a:alpha val="0"/>
                  </a:srgbClr>
                </a:gs>
              </a:gsLst>
              <a:lin ang="0"/>
            </a:gradFill>
          </p:spPr>
        </p:sp>
        <p:sp>
          <p:nvSpPr>
            <p:cNvPr name="TextBox 9" id="9"/>
            <p:cNvSpPr txBox="true"/>
            <p:nvPr/>
          </p:nvSpPr>
          <p:spPr>
            <a:xfrm>
              <a:off x="0" y="28575"/>
              <a:ext cx="2837530" cy="3748634"/>
            </a:xfrm>
            <a:prstGeom prst="rect">
              <a:avLst/>
            </a:prstGeom>
          </p:spPr>
          <p:txBody>
            <a:bodyPr anchor="ctr" rtlCol="false" tIns="50800" lIns="50800" bIns="50800" rIns="50800"/>
            <a:lstStyle/>
            <a:p>
              <a:pPr algn="ctr">
                <a:lnSpc>
                  <a:spcPts val="2267"/>
                </a:lnSpc>
              </a:pPr>
            </a:p>
          </p:txBody>
        </p:sp>
      </p:grpSp>
      <p:sp>
        <p:nvSpPr>
          <p:cNvPr name="Freeform 10" id="10"/>
          <p:cNvSpPr/>
          <p:nvPr/>
        </p:nvSpPr>
        <p:spPr>
          <a:xfrm flipH="false" flipV="false" rot="0">
            <a:off x="2107066" y="2605958"/>
            <a:ext cx="4727631" cy="4931036"/>
          </a:xfrm>
          <a:custGeom>
            <a:avLst/>
            <a:gdLst/>
            <a:ahLst/>
            <a:cxnLst/>
            <a:rect r="r" b="b" t="t" l="l"/>
            <a:pathLst>
              <a:path h="4931036" w="4727631">
                <a:moveTo>
                  <a:pt x="0" y="0"/>
                </a:moveTo>
                <a:lnTo>
                  <a:pt x="4727631" y="0"/>
                </a:lnTo>
                <a:lnTo>
                  <a:pt x="4727631" y="4931036"/>
                </a:lnTo>
                <a:lnTo>
                  <a:pt x="0" y="49310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0863563" y="2509818"/>
            <a:ext cx="7089518" cy="5218566"/>
          </a:xfrm>
          <a:prstGeom prst="rect">
            <a:avLst/>
          </a:prstGeom>
        </p:spPr>
        <p:txBody>
          <a:bodyPr anchor="t" rtlCol="false" tIns="0" lIns="0" bIns="0" rIns="0">
            <a:spAutoFit/>
          </a:bodyPr>
          <a:lstStyle/>
          <a:p>
            <a:pPr algn="ctr">
              <a:lnSpc>
                <a:spcPts val="7812"/>
              </a:lnSpc>
            </a:pPr>
            <a:r>
              <a:rPr lang="en-US" b="true" sz="8878" spc="-142">
                <a:solidFill>
                  <a:srgbClr val="CB6CE6"/>
                </a:solidFill>
                <a:latin typeface="Arial MT Pro Bold"/>
                <a:ea typeface="Arial MT Pro Bold"/>
                <a:cs typeface="Arial MT Pro Bold"/>
                <a:sym typeface="Arial MT Pro Bold"/>
              </a:rPr>
              <a:t>Le Carême </a:t>
            </a:r>
          </a:p>
          <a:p>
            <a:pPr algn="ctr">
              <a:lnSpc>
                <a:spcPts val="7812"/>
              </a:lnSpc>
            </a:pPr>
          </a:p>
          <a:p>
            <a:pPr algn="ctr">
              <a:lnSpc>
                <a:spcPts val="7812"/>
              </a:lnSpc>
            </a:pPr>
            <a:r>
              <a:rPr lang="en-US" b="true" sz="8878" spc="-142">
                <a:solidFill>
                  <a:srgbClr val="CB6CE6"/>
                </a:solidFill>
                <a:latin typeface="Arial MT Pro Bold"/>
                <a:ea typeface="Arial MT Pro Bold"/>
                <a:cs typeface="Arial MT Pro Bold"/>
                <a:sym typeface="Arial MT Pro Bold"/>
              </a:rPr>
              <a:t> Ta marche </a:t>
            </a:r>
          </a:p>
          <a:p>
            <a:pPr algn="ctr">
              <a:lnSpc>
                <a:spcPts val="7812"/>
              </a:lnSpc>
            </a:pPr>
          </a:p>
          <a:p>
            <a:pPr algn="ctr">
              <a:lnSpc>
                <a:spcPts val="7812"/>
              </a:lnSpc>
            </a:pPr>
            <a:r>
              <a:rPr lang="en-US" b="true" sz="8878" spc="-142">
                <a:solidFill>
                  <a:srgbClr val="CB6CE6"/>
                </a:solidFill>
                <a:latin typeface="Arial MT Pro Bold"/>
                <a:ea typeface="Arial MT Pro Bold"/>
                <a:cs typeface="Arial MT Pro Bold"/>
                <a:sym typeface="Arial MT Pro Bold"/>
              </a:rPr>
              <a:t>vers Paques </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grpSp>
        <p:nvGrpSpPr>
          <p:cNvPr name="Group 2" id="2"/>
          <p:cNvGrpSpPr/>
          <p:nvPr/>
        </p:nvGrpSpPr>
        <p:grpSpPr>
          <a:xfrm rot="-851681">
            <a:off x="808966" y="7541919"/>
            <a:ext cx="21825170" cy="18180272"/>
            <a:chOff x="0" y="0"/>
            <a:chExt cx="5748193" cy="4788220"/>
          </a:xfrm>
        </p:grpSpPr>
        <p:sp>
          <p:nvSpPr>
            <p:cNvPr name="Freeform 3" id="3"/>
            <p:cNvSpPr/>
            <p:nvPr/>
          </p:nvSpPr>
          <p:spPr>
            <a:xfrm flipH="false" flipV="false" rot="0">
              <a:off x="0" y="0"/>
              <a:ext cx="5748193" cy="4788220"/>
            </a:xfrm>
            <a:custGeom>
              <a:avLst/>
              <a:gdLst/>
              <a:ahLst/>
              <a:cxnLst/>
              <a:rect r="r" b="b" t="t" l="l"/>
              <a:pathLst>
                <a:path h="4788220" w="5748193">
                  <a:moveTo>
                    <a:pt x="0" y="0"/>
                  </a:moveTo>
                  <a:lnTo>
                    <a:pt x="5748193" y="0"/>
                  </a:lnTo>
                  <a:lnTo>
                    <a:pt x="5748193" y="4788220"/>
                  </a:lnTo>
                  <a:lnTo>
                    <a:pt x="0" y="4788220"/>
                  </a:lnTo>
                  <a:close/>
                </a:path>
              </a:pathLst>
            </a:custGeom>
            <a:gradFill rotWithShape="true">
              <a:gsLst>
                <a:gs pos="0">
                  <a:srgbClr val="27DDDF">
                    <a:alpha val="0"/>
                  </a:srgbClr>
                </a:gs>
                <a:gs pos="100000">
                  <a:srgbClr val="27DDDF">
                    <a:alpha val="100000"/>
                  </a:srgbClr>
                </a:gs>
              </a:gsLst>
              <a:lin ang="5400000"/>
            </a:gradFill>
          </p:spPr>
        </p:sp>
        <p:sp>
          <p:nvSpPr>
            <p:cNvPr name="TextBox 4" id="4"/>
            <p:cNvSpPr txBox="true"/>
            <p:nvPr/>
          </p:nvSpPr>
          <p:spPr>
            <a:xfrm>
              <a:off x="0" y="19050"/>
              <a:ext cx="5748193" cy="4769170"/>
            </a:xfrm>
            <a:prstGeom prst="rect">
              <a:avLst/>
            </a:prstGeom>
          </p:spPr>
          <p:txBody>
            <a:bodyPr anchor="ctr" rtlCol="false" tIns="50800" lIns="50800" bIns="50800" rIns="50800"/>
            <a:lstStyle/>
            <a:p>
              <a:pPr algn="ctr">
                <a:lnSpc>
                  <a:spcPts val="1387"/>
                </a:lnSpc>
              </a:pPr>
            </a:p>
          </p:txBody>
        </p:sp>
      </p:grpSp>
      <p:sp>
        <p:nvSpPr>
          <p:cNvPr name="Freeform 5" id="5"/>
          <p:cNvSpPr/>
          <p:nvPr/>
        </p:nvSpPr>
        <p:spPr>
          <a:xfrm flipH="false" flipV="false" rot="0">
            <a:off x="13969982" y="8077790"/>
            <a:ext cx="11404113" cy="11487660"/>
          </a:xfrm>
          <a:custGeom>
            <a:avLst/>
            <a:gdLst/>
            <a:ahLst/>
            <a:cxnLst/>
            <a:rect r="r" b="b" t="t" l="l"/>
            <a:pathLst>
              <a:path h="11487660" w="11404113">
                <a:moveTo>
                  <a:pt x="0" y="0"/>
                </a:moveTo>
                <a:lnTo>
                  <a:pt x="11404114" y="0"/>
                </a:lnTo>
                <a:lnTo>
                  <a:pt x="11404114"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4921226" y="-8704937"/>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734440" y="216412"/>
            <a:ext cx="16819120" cy="11451762"/>
          </a:xfrm>
          <a:prstGeom prst="rect">
            <a:avLst/>
          </a:prstGeom>
        </p:spPr>
        <p:txBody>
          <a:bodyPr anchor="t" rtlCol="false" tIns="0" lIns="0" bIns="0" rIns="0">
            <a:spAutoFit/>
          </a:bodyPr>
          <a:lstStyle/>
          <a:p>
            <a:pPr algn="l">
              <a:lnSpc>
                <a:spcPts val="5635"/>
              </a:lnSpc>
            </a:pPr>
            <a:r>
              <a:rPr lang="en-US" sz="3276" b="true">
                <a:solidFill>
                  <a:srgbClr val="FFFFFF"/>
                </a:solidFill>
                <a:latin typeface="Arial MT Pro Bold"/>
                <a:ea typeface="Arial MT Pro Bold"/>
                <a:cs typeface="Arial MT Pro Bold"/>
                <a:sym typeface="Arial MT Pro Bold"/>
              </a:rPr>
              <a:t>Le carême est ce temps que le Seigneur t’offre pour transformer ton cœur.</a:t>
            </a:r>
          </a:p>
          <a:p>
            <a:pPr algn="l" marL="707342" indent="-353671" lvl="1">
              <a:lnSpc>
                <a:spcPts val="5635"/>
              </a:lnSpc>
              <a:buFont typeface="Arial"/>
              <a:buChar char="•"/>
            </a:pPr>
            <a:r>
              <a:rPr lang="en-US" sz="3276">
                <a:solidFill>
                  <a:srgbClr val="FFFFFF"/>
                </a:solidFill>
                <a:latin typeface="Arial MT Pro"/>
                <a:ea typeface="Arial MT Pro"/>
                <a:cs typeface="Arial MT Pro"/>
                <a:sym typeface="Arial MT Pro"/>
              </a:rPr>
              <a:t>Comm</a:t>
            </a:r>
            <a:r>
              <a:rPr lang="en-US" sz="3276">
                <a:solidFill>
                  <a:srgbClr val="FFFFFF"/>
                </a:solidFill>
                <a:latin typeface="Arial MT Pro"/>
                <a:ea typeface="Arial MT Pro"/>
                <a:cs typeface="Arial MT Pro"/>
                <a:sym typeface="Arial MT Pro"/>
              </a:rPr>
              <a:t>e Noé, il purifie et recrée.</a:t>
            </a:r>
          </a:p>
          <a:p>
            <a:pPr algn="l" marL="707342" indent="-353671" lvl="1">
              <a:lnSpc>
                <a:spcPts val="5635"/>
              </a:lnSpc>
              <a:buFont typeface="Arial"/>
              <a:buChar char="•"/>
            </a:pPr>
            <a:r>
              <a:rPr lang="en-US" sz="3276">
                <a:solidFill>
                  <a:srgbClr val="FFFFFF"/>
                </a:solidFill>
                <a:latin typeface="Arial MT Pro"/>
                <a:ea typeface="Arial MT Pro"/>
                <a:cs typeface="Arial MT Pro"/>
                <a:sym typeface="Arial MT Pro"/>
              </a:rPr>
              <a:t>Comme Moïse, il t’invite à écouter et à prier.</a:t>
            </a:r>
          </a:p>
          <a:p>
            <a:pPr algn="l" marL="707342" indent="-353671" lvl="1">
              <a:lnSpc>
                <a:spcPts val="5635"/>
              </a:lnSpc>
              <a:buFont typeface="Arial"/>
              <a:buChar char="•"/>
            </a:pPr>
            <a:r>
              <a:rPr lang="en-US" sz="3276">
                <a:solidFill>
                  <a:srgbClr val="FFFFFF"/>
                </a:solidFill>
                <a:latin typeface="Arial MT Pro"/>
                <a:ea typeface="Arial MT Pro"/>
                <a:cs typeface="Arial MT Pro"/>
                <a:sym typeface="Arial MT Pro"/>
              </a:rPr>
              <a:t>Comme Jésus, il prépare ton cœur à aimer et à te donner.</a:t>
            </a:r>
          </a:p>
          <a:p>
            <a:pPr algn="l">
              <a:lnSpc>
                <a:spcPts val="5635"/>
              </a:lnSpc>
            </a:pPr>
            <a:r>
              <a:rPr lang="en-US" sz="3276" b="true">
                <a:solidFill>
                  <a:srgbClr val="FFFFFF"/>
                </a:solidFill>
                <a:latin typeface="Arial MT Pro Bold"/>
                <a:ea typeface="Arial MT Pro Bold"/>
                <a:cs typeface="Arial MT Pro Bold"/>
                <a:sym typeface="Arial MT Pro Bold"/>
              </a:rPr>
              <a:t>Pendant ces 40 jours, le Seigneur t’invite à :</a:t>
            </a:r>
          </a:p>
          <a:p>
            <a:pPr algn="l" marL="707342" indent="-353671" lvl="1">
              <a:lnSpc>
                <a:spcPts val="5635"/>
              </a:lnSpc>
              <a:buFont typeface="Arial"/>
              <a:buChar char="•"/>
            </a:pPr>
            <a:r>
              <a:rPr lang="en-US" sz="3276">
                <a:solidFill>
                  <a:srgbClr val="FFFFFF"/>
                </a:solidFill>
                <a:latin typeface="Arial MT Pro"/>
                <a:ea typeface="Arial MT Pro"/>
                <a:cs typeface="Arial MT Pro"/>
                <a:sym typeface="Arial MT Pro"/>
              </a:rPr>
              <a:t>Nettoyer ton cœur </a:t>
            </a:r>
          </a:p>
          <a:p>
            <a:pPr algn="l" marL="707342" indent="-353671" lvl="1">
              <a:lnSpc>
                <a:spcPts val="5635"/>
              </a:lnSpc>
              <a:buFont typeface="Arial"/>
              <a:buChar char="•"/>
            </a:pPr>
            <a:r>
              <a:rPr lang="en-US" sz="3276">
                <a:solidFill>
                  <a:srgbClr val="FFFFFF"/>
                </a:solidFill>
                <a:latin typeface="Arial MT Pro"/>
                <a:ea typeface="Arial MT Pro"/>
                <a:cs typeface="Arial MT Pro"/>
                <a:sym typeface="Arial MT Pro"/>
              </a:rPr>
              <a:t>Entrer en relation avec lui </a:t>
            </a:r>
          </a:p>
          <a:p>
            <a:pPr algn="l" marL="707342" indent="-353671" lvl="1">
              <a:lnSpc>
                <a:spcPts val="5635"/>
              </a:lnSpc>
              <a:buFont typeface="Arial"/>
              <a:buChar char="•"/>
            </a:pPr>
            <a:r>
              <a:rPr lang="en-US" sz="3276">
                <a:solidFill>
                  <a:srgbClr val="FFFFFF"/>
                </a:solidFill>
                <a:latin typeface="Arial MT Pro"/>
                <a:ea typeface="Arial MT Pro"/>
                <a:cs typeface="Arial MT Pro"/>
                <a:sym typeface="Arial MT Pro"/>
              </a:rPr>
              <a:t>Partager et aimer </a:t>
            </a:r>
          </a:p>
          <a:p>
            <a:pPr algn="l">
              <a:lnSpc>
                <a:spcPts val="5635"/>
              </a:lnSpc>
            </a:pPr>
            <a:r>
              <a:rPr lang="en-US" sz="3276" b="true">
                <a:solidFill>
                  <a:srgbClr val="FFFFFF"/>
                </a:solidFill>
                <a:latin typeface="Arial MT Pro Bold"/>
                <a:ea typeface="Arial MT Pro Bold"/>
                <a:cs typeface="Arial MT Pro Bold"/>
                <a:sym typeface="Arial MT Pro Bold"/>
              </a:rPr>
              <a:t>Le Carême est ta marche vers Pâques :</a:t>
            </a:r>
          </a:p>
          <a:p>
            <a:pPr algn="l" marL="707342" indent="-353671" lvl="1">
              <a:lnSpc>
                <a:spcPts val="5635"/>
              </a:lnSpc>
              <a:buFont typeface="Arial"/>
              <a:buChar char="•"/>
            </a:pPr>
            <a:r>
              <a:rPr lang="en-US" sz="3276">
                <a:solidFill>
                  <a:srgbClr val="FFFFFF"/>
                </a:solidFill>
                <a:latin typeface="Arial MT Pro"/>
                <a:ea typeface="Arial MT Pro"/>
                <a:cs typeface="Arial MT Pro"/>
                <a:sym typeface="Arial MT Pro"/>
              </a:rPr>
              <a:t>40 jours pour quitter ce qui t’encombre,</a:t>
            </a:r>
          </a:p>
          <a:p>
            <a:pPr algn="l" marL="707342" indent="-353671" lvl="1">
              <a:lnSpc>
                <a:spcPts val="5635"/>
              </a:lnSpc>
              <a:buFont typeface="Arial"/>
              <a:buChar char="•"/>
            </a:pPr>
            <a:r>
              <a:rPr lang="en-US" sz="3276">
                <a:solidFill>
                  <a:srgbClr val="FFFFFF"/>
                </a:solidFill>
                <a:latin typeface="Arial MT Pro"/>
                <a:ea typeface="Arial MT Pro"/>
                <a:cs typeface="Arial MT Pro"/>
                <a:sym typeface="Arial MT Pro"/>
              </a:rPr>
              <a:t>40 jours pour prendre le temps de l’écouter,</a:t>
            </a:r>
          </a:p>
          <a:p>
            <a:pPr algn="l" marL="707342" indent="-353671" lvl="1">
              <a:lnSpc>
                <a:spcPts val="5635"/>
              </a:lnSpc>
              <a:buFont typeface="Arial"/>
              <a:buChar char="•"/>
            </a:pPr>
            <a:r>
              <a:rPr lang="en-US" sz="3276">
                <a:solidFill>
                  <a:srgbClr val="FFFFFF"/>
                </a:solidFill>
                <a:latin typeface="Arial MT Pro"/>
                <a:ea typeface="Arial MT Pro"/>
                <a:cs typeface="Arial MT Pro"/>
                <a:sym typeface="Arial MT Pro"/>
              </a:rPr>
              <a:t>40 jours pour apprendre à aimer,</a:t>
            </a:r>
          </a:p>
          <a:p>
            <a:pPr algn="l">
              <a:lnSpc>
                <a:spcPts val="5635"/>
              </a:lnSpc>
            </a:pPr>
            <a:r>
              <a:rPr lang="en-US" sz="3276" b="true">
                <a:solidFill>
                  <a:srgbClr val="FFFFFF"/>
                </a:solidFill>
                <a:latin typeface="Arial MT Pro Bold"/>
                <a:ea typeface="Arial MT Pro Bold"/>
                <a:cs typeface="Arial MT Pro Bold"/>
                <a:sym typeface="Arial MT Pro Bold"/>
              </a:rPr>
              <a:t>Le Carême nous prépare à </a:t>
            </a:r>
            <a:r>
              <a:rPr lang="en-US" sz="3276" b="true">
                <a:solidFill>
                  <a:srgbClr val="FFFFFF"/>
                </a:solidFill>
                <a:latin typeface="Arial MT Pro Bold"/>
                <a:ea typeface="Arial MT Pro Bold"/>
                <a:cs typeface="Arial MT Pro Bold"/>
                <a:sym typeface="Arial MT Pro Bold"/>
              </a:rPr>
              <a:t>Pâques : un temps pour laisser Dieu transformer notre cœur et nous réconcilier avec Lui, afin de vivre une vie nouvelle avec Lui. </a:t>
            </a:r>
          </a:p>
          <a:p>
            <a:pPr algn="l">
              <a:lnSpc>
                <a:spcPts val="5635"/>
              </a:lnSpc>
            </a:pPr>
          </a:p>
          <a:p>
            <a:pPr algn="l">
              <a:lnSpc>
                <a:spcPts val="5635"/>
              </a:lnSpc>
            </a:pPr>
          </a:p>
        </p:txBody>
      </p:sp>
      <p:sp>
        <p:nvSpPr>
          <p:cNvPr name="Freeform 9" id="9"/>
          <p:cNvSpPr/>
          <p:nvPr/>
        </p:nvSpPr>
        <p:spPr>
          <a:xfrm flipH="false" flipV="false" rot="0">
            <a:off x="11439557" y="2782723"/>
            <a:ext cx="5819743" cy="5630601"/>
          </a:xfrm>
          <a:custGeom>
            <a:avLst/>
            <a:gdLst/>
            <a:ahLst/>
            <a:cxnLst/>
            <a:rect r="r" b="b" t="t" l="l"/>
            <a:pathLst>
              <a:path h="5630601" w="5819743">
                <a:moveTo>
                  <a:pt x="0" y="0"/>
                </a:moveTo>
                <a:lnTo>
                  <a:pt x="5819743" y="0"/>
                </a:lnTo>
                <a:lnTo>
                  <a:pt x="5819743" y="5630601"/>
                </a:lnTo>
                <a:lnTo>
                  <a:pt x="0" y="563060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grpSp>
        <p:nvGrpSpPr>
          <p:cNvPr name="Group 2" id="2"/>
          <p:cNvGrpSpPr/>
          <p:nvPr/>
        </p:nvGrpSpPr>
        <p:grpSpPr>
          <a:xfrm rot="-851681">
            <a:off x="808966" y="7541919"/>
            <a:ext cx="21825170" cy="18180272"/>
            <a:chOff x="0" y="0"/>
            <a:chExt cx="5748193" cy="4788220"/>
          </a:xfrm>
        </p:grpSpPr>
        <p:sp>
          <p:nvSpPr>
            <p:cNvPr name="Freeform 3" id="3"/>
            <p:cNvSpPr/>
            <p:nvPr/>
          </p:nvSpPr>
          <p:spPr>
            <a:xfrm flipH="false" flipV="false" rot="0">
              <a:off x="0" y="0"/>
              <a:ext cx="5748193" cy="4788220"/>
            </a:xfrm>
            <a:custGeom>
              <a:avLst/>
              <a:gdLst/>
              <a:ahLst/>
              <a:cxnLst/>
              <a:rect r="r" b="b" t="t" l="l"/>
              <a:pathLst>
                <a:path h="4788220" w="5748193">
                  <a:moveTo>
                    <a:pt x="0" y="0"/>
                  </a:moveTo>
                  <a:lnTo>
                    <a:pt x="5748193" y="0"/>
                  </a:lnTo>
                  <a:lnTo>
                    <a:pt x="5748193" y="4788220"/>
                  </a:lnTo>
                  <a:lnTo>
                    <a:pt x="0" y="4788220"/>
                  </a:lnTo>
                  <a:close/>
                </a:path>
              </a:pathLst>
            </a:custGeom>
            <a:gradFill rotWithShape="true">
              <a:gsLst>
                <a:gs pos="0">
                  <a:srgbClr val="27DDDF">
                    <a:alpha val="0"/>
                  </a:srgbClr>
                </a:gs>
                <a:gs pos="100000">
                  <a:srgbClr val="27DDDF">
                    <a:alpha val="100000"/>
                  </a:srgbClr>
                </a:gs>
              </a:gsLst>
              <a:lin ang="5400000"/>
            </a:gradFill>
          </p:spPr>
        </p:sp>
        <p:sp>
          <p:nvSpPr>
            <p:cNvPr name="TextBox 4" id="4"/>
            <p:cNvSpPr txBox="true"/>
            <p:nvPr/>
          </p:nvSpPr>
          <p:spPr>
            <a:xfrm>
              <a:off x="0" y="19050"/>
              <a:ext cx="5748193" cy="4769170"/>
            </a:xfrm>
            <a:prstGeom prst="rect">
              <a:avLst/>
            </a:prstGeom>
          </p:spPr>
          <p:txBody>
            <a:bodyPr anchor="ctr" rtlCol="false" tIns="50800" lIns="50800" bIns="50800" rIns="50800"/>
            <a:lstStyle/>
            <a:p>
              <a:pPr algn="ctr">
                <a:lnSpc>
                  <a:spcPts val="1387"/>
                </a:lnSpc>
              </a:pPr>
            </a:p>
          </p:txBody>
        </p:sp>
      </p:grpSp>
      <p:sp>
        <p:nvSpPr>
          <p:cNvPr name="Freeform 5" id="5"/>
          <p:cNvSpPr/>
          <p:nvPr/>
        </p:nvSpPr>
        <p:spPr>
          <a:xfrm flipH="false" flipV="false" rot="0">
            <a:off x="13969982" y="8077790"/>
            <a:ext cx="11404113" cy="11487660"/>
          </a:xfrm>
          <a:custGeom>
            <a:avLst/>
            <a:gdLst/>
            <a:ahLst/>
            <a:cxnLst/>
            <a:rect r="r" b="b" t="t" l="l"/>
            <a:pathLst>
              <a:path h="11487660" w="11404113">
                <a:moveTo>
                  <a:pt x="0" y="0"/>
                </a:moveTo>
                <a:lnTo>
                  <a:pt x="11404114" y="0"/>
                </a:lnTo>
                <a:lnTo>
                  <a:pt x="11404114"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4921226" y="-8704937"/>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314354" y="90290"/>
            <a:ext cx="17659293" cy="7879887"/>
          </a:xfrm>
          <a:prstGeom prst="rect">
            <a:avLst/>
          </a:prstGeom>
        </p:spPr>
        <p:txBody>
          <a:bodyPr anchor="t" rtlCol="false" tIns="0" lIns="0" bIns="0" rIns="0">
            <a:spAutoFit/>
          </a:bodyPr>
          <a:lstStyle/>
          <a:p>
            <a:pPr algn="l">
              <a:lnSpc>
                <a:spcPts val="5635"/>
              </a:lnSpc>
            </a:pPr>
            <a:r>
              <a:rPr lang="en-US" sz="3276" b="true">
                <a:solidFill>
                  <a:srgbClr val="FFFFFF"/>
                </a:solidFill>
                <a:latin typeface="Arial MT Pro Bold"/>
                <a:ea typeface="Arial MT Pro Bold"/>
                <a:cs typeface="Arial MT Pro Bold"/>
                <a:sym typeface="Arial MT Pro Bold"/>
              </a:rPr>
              <a:t>Chers frères et sœurs !</a:t>
            </a:r>
          </a:p>
          <a:p>
            <a:pPr algn="just">
              <a:lnSpc>
                <a:spcPts val="5635"/>
              </a:lnSpc>
            </a:pPr>
            <a:r>
              <a:rPr lang="en-US" sz="3276" b="true">
                <a:solidFill>
                  <a:srgbClr val="FFFFFF"/>
                </a:solidFill>
                <a:latin typeface="Arial MT Pro Bold"/>
                <a:ea typeface="Arial MT Pro Bold"/>
                <a:cs typeface="Arial MT Pro Bold"/>
                <a:sym typeface="Arial MT Pro Bold"/>
              </a:rPr>
              <a:t>Le Carême </a:t>
            </a:r>
            <a:r>
              <a:rPr lang="en-US" sz="3276">
                <a:solidFill>
                  <a:srgbClr val="FFFFFF"/>
                </a:solidFill>
                <a:latin typeface="Arial MT Pro"/>
                <a:ea typeface="Arial MT Pro"/>
                <a:cs typeface="Arial MT Pro"/>
                <a:sym typeface="Arial MT Pro"/>
              </a:rPr>
              <a:t>est le temps où l’Église, avec une sollicitude maternelle, nous invite à </a:t>
            </a:r>
            <a:r>
              <a:rPr lang="en-US" sz="3276" b="true">
                <a:solidFill>
                  <a:srgbClr val="FFFFFF"/>
                </a:solidFill>
                <a:latin typeface="Arial MT Pro Bold"/>
                <a:ea typeface="Arial MT Pro Bold"/>
                <a:cs typeface="Arial MT Pro Bold"/>
                <a:sym typeface="Arial MT Pro Bold"/>
              </a:rPr>
              <a:t>remettre le mystère de Dieu au centre de notre vie, </a:t>
            </a:r>
            <a:r>
              <a:rPr lang="en-US" sz="3276">
                <a:solidFill>
                  <a:srgbClr val="FFFFFF"/>
                </a:solidFill>
                <a:latin typeface="Arial MT Pro"/>
                <a:ea typeface="Arial MT Pro"/>
                <a:cs typeface="Arial MT Pro"/>
                <a:sym typeface="Arial MT Pro"/>
              </a:rPr>
              <a:t>af</a:t>
            </a:r>
            <a:r>
              <a:rPr lang="en-US" sz="3276" b="true">
                <a:solidFill>
                  <a:srgbClr val="FFFFFF"/>
                </a:solidFill>
                <a:latin typeface="Arial MT Pro Bold"/>
                <a:ea typeface="Arial MT Pro Bold"/>
                <a:cs typeface="Arial MT Pro Bold"/>
                <a:sym typeface="Arial MT Pro Bold"/>
              </a:rPr>
              <a:t>i</a:t>
            </a:r>
            <a:r>
              <a:rPr lang="en-US" sz="3276">
                <a:solidFill>
                  <a:srgbClr val="FFFFFF"/>
                </a:solidFill>
                <a:latin typeface="Arial MT Pro"/>
                <a:ea typeface="Arial MT Pro"/>
                <a:cs typeface="Arial MT Pro"/>
                <a:sym typeface="Arial MT Pro"/>
              </a:rPr>
              <a:t>n que notre foi retrouve son élan et que notre cœur ne se disperse pas entre les inquiétudes et les distractions quotidiennes. </a:t>
            </a:r>
            <a:r>
              <a:rPr lang="en-US" sz="3276" b="true">
                <a:solidFill>
                  <a:srgbClr val="FFFFFF"/>
                </a:solidFill>
                <a:latin typeface="Arial MT Pro Bold"/>
                <a:ea typeface="Arial MT Pro Bold"/>
                <a:cs typeface="Arial MT Pro Bold"/>
                <a:sym typeface="Arial MT Pro Bold"/>
              </a:rPr>
              <a:t>Tout cheminement de conversion commence lorsque nous nous laissons rejoindre par la Parole et que nous l’accueillons avec docilité d’esprit</a:t>
            </a:r>
            <a:r>
              <a:rPr lang="en-US" sz="3276">
                <a:solidFill>
                  <a:srgbClr val="FFFFFF"/>
                </a:solidFill>
                <a:latin typeface="Arial MT Pro"/>
                <a:ea typeface="Arial MT Pro"/>
                <a:cs typeface="Arial MT Pro"/>
                <a:sym typeface="Arial MT Pro"/>
              </a:rPr>
              <a:t>. Il existe donc un lien entre le don de la Parole de Dieu, l’espace d’hospitalité que nous lui offrons et la transformation qu’elle opère. </a:t>
            </a:r>
          </a:p>
          <a:p>
            <a:pPr algn="l">
              <a:lnSpc>
                <a:spcPts val="5635"/>
              </a:lnSpc>
            </a:pPr>
            <a:r>
              <a:rPr lang="en-US" sz="3276">
                <a:solidFill>
                  <a:srgbClr val="FFFFFF"/>
                </a:solidFill>
                <a:latin typeface="Arial MT Pro"/>
                <a:ea typeface="Arial MT Pro"/>
                <a:cs typeface="Arial MT Pro"/>
                <a:sym typeface="Arial MT Pro"/>
              </a:rPr>
              <a:t>               </a:t>
            </a:r>
          </a:p>
          <a:p>
            <a:pPr algn="l">
              <a:lnSpc>
                <a:spcPts val="5635"/>
              </a:lnSpc>
            </a:pPr>
          </a:p>
          <a:p>
            <a:pPr algn="l">
              <a:lnSpc>
                <a:spcPts val="5635"/>
              </a:lnSpc>
            </a:pPr>
          </a:p>
          <a:p>
            <a:pPr algn="l">
              <a:lnSpc>
                <a:spcPts val="5635"/>
              </a:lnSpc>
            </a:pPr>
          </a:p>
        </p:txBody>
      </p:sp>
      <p:sp>
        <p:nvSpPr>
          <p:cNvPr name="Freeform 9" id="9"/>
          <p:cNvSpPr/>
          <p:nvPr/>
        </p:nvSpPr>
        <p:spPr>
          <a:xfrm flipH="false" flipV="false" rot="0">
            <a:off x="-2229501" y="4997934"/>
            <a:ext cx="8236310" cy="5487441"/>
          </a:xfrm>
          <a:custGeom>
            <a:avLst/>
            <a:gdLst/>
            <a:ahLst/>
            <a:cxnLst/>
            <a:rect r="r" b="b" t="t" l="l"/>
            <a:pathLst>
              <a:path h="5487441" w="8236310">
                <a:moveTo>
                  <a:pt x="0" y="0"/>
                </a:moveTo>
                <a:lnTo>
                  <a:pt x="8236310" y="0"/>
                </a:lnTo>
                <a:lnTo>
                  <a:pt x="8236310" y="5487441"/>
                </a:lnTo>
                <a:lnTo>
                  <a:pt x="0" y="5487441"/>
                </a:lnTo>
                <a:lnTo>
                  <a:pt x="0" y="0"/>
                </a:lnTo>
                <a:close/>
              </a:path>
            </a:pathLst>
          </a:custGeom>
          <a:blipFill>
            <a:blip r:embed="rId4"/>
            <a:stretch>
              <a:fillRect l="0" t="0" r="0" b="0"/>
            </a:stretch>
          </a:blipFill>
        </p:spPr>
      </p:sp>
      <p:sp>
        <p:nvSpPr>
          <p:cNvPr name="TextBox 10" id="10"/>
          <p:cNvSpPr txBox="true"/>
          <p:nvPr/>
        </p:nvSpPr>
        <p:spPr>
          <a:xfrm rot="0">
            <a:off x="3651038" y="5090346"/>
            <a:ext cx="14322608" cy="5736762"/>
          </a:xfrm>
          <a:prstGeom prst="rect">
            <a:avLst/>
          </a:prstGeom>
        </p:spPr>
        <p:txBody>
          <a:bodyPr anchor="t" rtlCol="false" tIns="0" lIns="0" bIns="0" rIns="0">
            <a:spAutoFit/>
          </a:bodyPr>
          <a:lstStyle/>
          <a:p>
            <a:pPr algn="just">
              <a:lnSpc>
                <a:spcPts val="5635"/>
              </a:lnSpc>
            </a:pPr>
            <a:r>
              <a:rPr lang="en-US" sz="3276">
                <a:solidFill>
                  <a:srgbClr val="FFFFFF"/>
                </a:solidFill>
                <a:latin typeface="Arial MT Pro"/>
                <a:ea typeface="Arial MT Pro"/>
                <a:cs typeface="Arial MT Pro"/>
                <a:sym typeface="Arial MT Pro"/>
              </a:rPr>
              <a:t>C’est pourquoi le cheminement du Carême devient une </a:t>
            </a:r>
            <a:r>
              <a:rPr lang="en-US" sz="3276" b="true">
                <a:solidFill>
                  <a:srgbClr val="FFFFFF"/>
                </a:solidFill>
                <a:latin typeface="Arial MT Pro Bold"/>
                <a:ea typeface="Arial MT Pro Bold"/>
                <a:cs typeface="Arial MT Pro Bold"/>
                <a:sym typeface="Arial MT Pro Bold"/>
              </a:rPr>
              <a:t>occasion propice po</a:t>
            </a:r>
            <a:r>
              <a:rPr lang="en-US" sz="3276" b="true">
                <a:solidFill>
                  <a:srgbClr val="FFFFFF"/>
                </a:solidFill>
                <a:latin typeface="Arial MT Pro Bold"/>
                <a:ea typeface="Arial MT Pro Bold"/>
                <a:cs typeface="Arial MT Pro Bold"/>
                <a:sym typeface="Arial MT Pro Bold"/>
              </a:rPr>
              <a:t>ur prêter l’oreille à la voix du Seigneur et renouveler la décision de suivre le Christ</a:t>
            </a:r>
            <a:r>
              <a:rPr lang="en-US" sz="3276">
                <a:solidFill>
                  <a:srgbClr val="FFFFFF"/>
                </a:solidFill>
                <a:latin typeface="Arial MT Pro"/>
                <a:ea typeface="Arial MT Pro"/>
                <a:cs typeface="Arial MT Pro"/>
                <a:sym typeface="Arial MT Pro"/>
              </a:rPr>
              <a:t>, en parcourant avec Lui le chemin qui monte à Jérusalem où s’accomplit le mystère de sa passion, de sa mort et de sa résurrection.</a:t>
            </a:r>
          </a:p>
          <a:p>
            <a:pPr algn="just">
              <a:lnSpc>
                <a:spcPts val="5635"/>
              </a:lnSpc>
            </a:pPr>
            <a:r>
              <a:rPr lang="en-US" sz="3276">
                <a:solidFill>
                  <a:srgbClr val="FFFFFF"/>
                </a:solidFill>
                <a:latin typeface="Arial MT Pro"/>
                <a:ea typeface="Arial MT Pro"/>
                <a:cs typeface="Arial MT Pro"/>
                <a:sym typeface="Arial MT Pro"/>
              </a:rPr>
              <a:t>  </a:t>
            </a:r>
          </a:p>
          <a:p>
            <a:pPr algn="just">
              <a:lnSpc>
                <a:spcPts val="5635"/>
              </a:lnSpc>
            </a:pPr>
            <a:r>
              <a:rPr lang="en-US" sz="3276">
                <a:solidFill>
                  <a:srgbClr val="FFFFFF"/>
                </a:solidFill>
                <a:latin typeface="Arial MT Pro"/>
                <a:ea typeface="Arial MT Pro"/>
                <a:cs typeface="Arial MT Pro"/>
                <a:sym typeface="Arial MT Pro"/>
              </a:rPr>
              <a:t>                               Message pour le Carême 2026 du </a:t>
            </a:r>
            <a:r>
              <a:rPr lang="en-US" sz="3276" b="true">
                <a:solidFill>
                  <a:srgbClr val="FFFFFF"/>
                </a:solidFill>
                <a:latin typeface="Arial MT Pro Bold"/>
                <a:ea typeface="Arial MT Pro Bold"/>
                <a:cs typeface="Arial MT Pro Bold"/>
                <a:sym typeface="Arial MT Pro Bold"/>
              </a:rPr>
              <a:t>Pape Leon</a:t>
            </a:r>
          </a:p>
          <a:p>
            <a:pPr algn="just">
              <a:lnSpc>
                <a:spcPts val="5635"/>
              </a:lnSpc>
            </a:pPr>
          </a:p>
          <a:p>
            <a:pPr algn="just">
              <a:lnSpc>
                <a:spcPts val="5635"/>
              </a:lnSpc>
            </a:pP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5743559" y="2003734"/>
            <a:ext cx="7470738" cy="7517724"/>
          </a:xfrm>
          <a:custGeom>
            <a:avLst/>
            <a:gdLst/>
            <a:ahLst/>
            <a:cxnLst/>
            <a:rect r="r" b="b" t="t" l="l"/>
            <a:pathLst>
              <a:path h="7517724" w="7470738">
                <a:moveTo>
                  <a:pt x="0" y="0"/>
                </a:moveTo>
                <a:lnTo>
                  <a:pt x="7470739" y="0"/>
                </a:lnTo>
                <a:lnTo>
                  <a:pt x="7470739" y="7517724"/>
                </a:lnTo>
                <a:lnTo>
                  <a:pt x="0" y="75177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5371" y="0"/>
            <a:ext cx="5092767" cy="5092767"/>
          </a:xfrm>
          <a:custGeom>
            <a:avLst/>
            <a:gdLst/>
            <a:ahLst/>
            <a:cxnLst/>
            <a:rect r="r" b="b" t="t" l="l"/>
            <a:pathLst>
              <a:path h="5092767" w="5092767">
                <a:moveTo>
                  <a:pt x="0" y="0"/>
                </a:moveTo>
                <a:lnTo>
                  <a:pt x="5092767" y="0"/>
                </a:lnTo>
                <a:lnTo>
                  <a:pt x="5092767" y="5092767"/>
                </a:lnTo>
                <a:lnTo>
                  <a:pt x="0" y="5092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936611" y="6705740"/>
            <a:ext cx="3059921" cy="3861099"/>
          </a:xfrm>
          <a:custGeom>
            <a:avLst/>
            <a:gdLst/>
            <a:ahLst/>
            <a:cxnLst/>
            <a:rect r="r" b="b" t="t" l="l"/>
            <a:pathLst>
              <a:path h="3861099" w="3059921">
                <a:moveTo>
                  <a:pt x="0" y="0"/>
                </a:moveTo>
                <a:lnTo>
                  <a:pt x="3059921" y="0"/>
                </a:lnTo>
                <a:lnTo>
                  <a:pt x="3059921" y="3861099"/>
                </a:lnTo>
                <a:lnTo>
                  <a:pt x="0" y="38610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3388957" y="-288824"/>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8">
              <a:alphaModFix amt="60000"/>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4782058" y="6548740"/>
            <a:ext cx="3065763" cy="3058098"/>
          </a:xfrm>
          <a:custGeom>
            <a:avLst/>
            <a:gdLst/>
            <a:ahLst/>
            <a:cxnLst/>
            <a:rect r="r" b="b" t="t" l="l"/>
            <a:pathLst>
              <a:path h="3058098" w="3065763">
                <a:moveTo>
                  <a:pt x="0" y="0"/>
                </a:moveTo>
                <a:lnTo>
                  <a:pt x="3065762" y="0"/>
                </a:lnTo>
                <a:lnTo>
                  <a:pt x="3065762" y="3058099"/>
                </a:lnTo>
                <a:lnTo>
                  <a:pt x="0" y="3058099"/>
                </a:lnTo>
                <a:lnTo>
                  <a:pt x="0" y="0"/>
                </a:lnTo>
                <a:close/>
              </a:path>
            </a:pathLst>
          </a:custGeom>
          <a:blipFill>
            <a:blip r:embed="rId4"/>
            <a:stretch>
              <a:fillRect l="0" t="0" r="0" b="0"/>
            </a:stretch>
          </a:blipFill>
        </p:spPr>
      </p:sp>
      <p:sp>
        <p:nvSpPr>
          <p:cNvPr name="TextBox 5" id="5"/>
          <p:cNvSpPr txBox="true"/>
          <p:nvPr/>
        </p:nvSpPr>
        <p:spPr>
          <a:xfrm rot="0">
            <a:off x="1028700" y="4386555"/>
            <a:ext cx="16819120" cy="4680123"/>
          </a:xfrm>
          <a:prstGeom prst="rect">
            <a:avLst/>
          </a:prstGeom>
        </p:spPr>
        <p:txBody>
          <a:bodyPr anchor="t" rtlCol="false" tIns="0" lIns="0" bIns="0" rIns="0">
            <a:spAutoFit/>
          </a:bodyPr>
          <a:lstStyle/>
          <a:p>
            <a:pPr algn="l">
              <a:lnSpc>
                <a:spcPts val="7355"/>
              </a:lnSpc>
            </a:pPr>
            <a:r>
              <a:rPr lang="en-US" sz="4276">
                <a:solidFill>
                  <a:srgbClr val="FFFFFF"/>
                </a:solidFill>
                <a:latin typeface="Arial MT Pro"/>
                <a:ea typeface="Arial MT Pro"/>
                <a:cs typeface="Arial MT Pro"/>
                <a:sym typeface="Arial MT Pro"/>
              </a:rPr>
              <a:t>Le mot Carême vient du terme latin Quadragesima qui signifie « le quarantième ». Le Carême commence donc le 40ᵉ jour avant Pâques.</a:t>
            </a:r>
          </a:p>
          <a:p>
            <a:pPr algn="l">
              <a:lnSpc>
                <a:spcPts val="7355"/>
              </a:lnSpc>
            </a:pPr>
            <a:r>
              <a:rPr lang="en-US" sz="4276">
                <a:solidFill>
                  <a:srgbClr val="FFFFFF"/>
                </a:solidFill>
                <a:latin typeface="Arial MT Pro"/>
                <a:ea typeface="Arial MT Pro"/>
                <a:cs typeface="Arial MT Pro"/>
                <a:sym typeface="Arial MT Pro"/>
              </a:rPr>
              <a:t>Dans la bible, le chiffre 40 revient souvent et cela n’est </a:t>
            </a:r>
          </a:p>
          <a:p>
            <a:pPr algn="l">
              <a:lnSpc>
                <a:spcPts val="7355"/>
              </a:lnSpc>
            </a:pPr>
            <a:r>
              <a:rPr lang="en-US" sz="4276">
                <a:solidFill>
                  <a:srgbClr val="FFFFFF"/>
                </a:solidFill>
                <a:latin typeface="Arial MT Pro"/>
                <a:ea typeface="Arial MT Pro"/>
                <a:cs typeface="Arial MT Pro"/>
                <a:sym typeface="Arial MT Pro"/>
              </a:rPr>
              <a:t>pas un hasard. Il désigne un temps de transition parfois</a:t>
            </a:r>
          </a:p>
          <a:p>
            <a:pPr algn="l">
              <a:lnSpc>
                <a:spcPts val="7355"/>
              </a:lnSpc>
            </a:pPr>
            <a:r>
              <a:rPr lang="en-US" sz="4276">
                <a:solidFill>
                  <a:srgbClr val="FFFFFF"/>
                </a:solidFill>
                <a:latin typeface="Arial MT Pro"/>
                <a:ea typeface="Arial MT Pro"/>
                <a:cs typeface="Arial MT Pro"/>
                <a:sym typeface="Arial MT Pro"/>
              </a:rPr>
              <a:t>   court comme 40 jours, parfois long comme 40 ans. </a:t>
            </a:r>
          </a:p>
        </p:txBody>
      </p:sp>
      <p:sp>
        <p:nvSpPr>
          <p:cNvPr name="TextBox 6" id="6"/>
          <p:cNvSpPr txBox="true"/>
          <p:nvPr/>
        </p:nvSpPr>
        <p:spPr>
          <a:xfrm rot="0">
            <a:off x="4565365" y="1311912"/>
            <a:ext cx="12894500" cy="2777160"/>
          </a:xfrm>
          <a:prstGeom prst="rect">
            <a:avLst/>
          </a:prstGeom>
        </p:spPr>
        <p:txBody>
          <a:bodyPr anchor="t" rtlCol="false" tIns="0" lIns="0" bIns="0" rIns="0">
            <a:spAutoFit/>
          </a:bodyPr>
          <a:lstStyle/>
          <a:p>
            <a:pPr algn="ctr">
              <a:lnSpc>
                <a:spcPts val="10048"/>
              </a:lnSpc>
            </a:pPr>
            <a:r>
              <a:rPr lang="en-US" b="true" sz="9662" spc="-405">
                <a:solidFill>
                  <a:srgbClr val="FFFFFF"/>
                </a:solidFill>
                <a:latin typeface="Arial MT Pro Bold"/>
                <a:ea typeface="Arial MT Pro Bold"/>
                <a:cs typeface="Arial MT Pro Bold"/>
                <a:sym typeface="Arial MT Pro Bold"/>
              </a:rPr>
              <a:t>Le temps du Carême Quadragesima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7180210" y="5436190"/>
            <a:ext cx="5396459" cy="4114800"/>
          </a:xfrm>
          <a:custGeom>
            <a:avLst/>
            <a:gdLst/>
            <a:ahLst/>
            <a:cxnLst/>
            <a:rect r="r" b="b" t="t" l="l"/>
            <a:pathLst>
              <a:path h="4114800" w="5396459">
                <a:moveTo>
                  <a:pt x="0" y="0"/>
                </a:moveTo>
                <a:lnTo>
                  <a:pt x="5396459" y="0"/>
                </a:lnTo>
                <a:lnTo>
                  <a:pt x="5396459" y="4114800"/>
                </a:lnTo>
                <a:lnTo>
                  <a:pt x="0" y="4114800"/>
                </a:lnTo>
                <a:lnTo>
                  <a:pt x="0" y="0"/>
                </a:lnTo>
                <a:close/>
              </a:path>
            </a:pathLst>
          </a:custGeom>
          <a:blipFill>
            <a:blip r:embed="rId4"/>
            <a:stretch>
              <a:fillRect l="0" t="0" r="0" b="0"/>
            </a:stretch>
          </a:blipFill>
        </p:spPr>
      </p:sp>
      <p:sp>
        <p:nvSpPr>
          <p:cNvPr name="TextBox 5" id="5"/>
          <p:cNvSpPr txBox="true"/>
          <p:nvPr/>
        </p:nvSpPr>
        <p:spPr>
          <a:xfrm rot="0">
            <a:off x="1468880" y="3122526"/>
            <a:ext cx="16819120" cy="3746673"/>
          </a:xfrm>
          <a:prstGeom prst="rect">
            <a:avLst/>
          </a:prstGeom>
        </p:spPr>
        <p:txBody>
          <a:bodyPr anchor="t" rtlCol="false" tIns="0" lIns="0" bIns="0" rIns="0">
            <a:spAutoFit/>
          </a:bodyPr>
          <a:lstStyle/>
          <a:p>
            <a:pPr algn="ctr">
              <a:lnSpc>
                <a:spcPts val="7355"/>
              </a:lnSpc>
            </a:pPr>
            <a:r>
              <a:rPr lang="en-US" sz="4276">
                <a:solidFill>
                  <a:srgbClr val="FFFFFF"/>
                </a:solidFill>
                <a:latin typeface="Arial MT Pro"/>
                <a:ea typeface="Arial MT Pro"/>
                <a:cs typeface="Arial MT Pro"/>
                <a:sym typeface="Arial MT Pro"/>
              </a:rPr>
              <a:t>Le chiffre quarante apparait environs 158 fois dans la bible :  </a:t>
            </a:r>
          </a:p>
          <a:p>
            <a:pPr algn="ctr">
              <a:lnSpc>
                <a:spcPts val="7355"/>
              </a:lnSpc>
            </a:pPr>
            <a:r>
              <a:rPr lang="en-US" sz="4276">
                <a:solidFill>
                  <a:srgbClr val="FFFFFF"/>
                </a:solidFill>
                <a:latin typeface="Arial MT Pro"/>
                <a:ea typeface="Arial MT Pro"/>
                <a:cs typeface="Arial MT Pro"/>
                <a:sym typeface="Arial MT Pro"/>
              </a:rPr>
              <a:t>134 fois dans l’AT et 24 dans le NT. </a:t>
            </a:r>
          </a:p>
          <a:p>
            <a:pPr algn="ctr">
              <a:lnSpc>
                <a:spcPts val="7355"/>
              </a:lnSpc>
            </a:pPr>
          </a:p>
          <a:p>
            <a:pPr algn="ctr">
              <a:lnSpc>
                <a:spcPts val="7355"/>
              </a:lnSpc>
            </a:pPr>
          </a:p>
        </p:txBody>
      </p:sp>
      <p:sp>
        <p:nvSpPr>
          <p:cNvPr name="TextBox 6" id="6"/>
          <p:cNvSpPr txBox="true"/>
          <p:nvPr/>
        </p:nvSpPr>
        <p:spPr>
          <a:xfrm rot="0">
            <a:off x="3431190" y="1319877"/>
            <a:ext cx="12894500" cy="1505800"/>
          </a:xfrm>
          <a:prstGeom prst="rect">
            <a:avLst/>
          </a:prstGeom>
        </p:spPr>
        <p:txBody>
          <a:bodyPr anchor="t" rtlCol="false" tIns="0" lIns="0" bIns="0" rIns="0">
            <a:spAutoFit/>
          </a:bodyPr>
          <a:lstStyle/>
          <a:p>
            <a:pPr algn="ctr">
              <a:lnSpc>
                <a:spcPts val="10048"/>
              </a:lnSpc>
            </a:pPr>
            <a:r>
              <a:rPr lang="en-US" b="true" sz="9662" spc="-405">
                <a:solidFill>
                  <a:srgbClr val="FFFFFF"/>
                </a:solidFill>
                <a:latin typeface="Arial MT Pro Bold"/>
                <a:ea typeface="Arial MT Pro Bold"/>
                <a:cs typeface="Arial MT Pro Bold"/>
                <a:sym typeface="Arial MT Pro Bold"/>
              </a:rPr>
              <a:t>40 dans la bible </a:t>
            </a:r>
          </a:p>
        </p:txBody>
      </p:sp>
      <p:sp>
        <p:nvSpPr>
          <p:cNvPr name="Freeform 7" id="7"/>
          <p:cNvSpPr/>
          <p:nvPr/>
        </p:nvSpPr>
        <p:spPr>
          <a:xfrm flipH="false" flipV="false" rot="0">
            <a:off x="14782058" y="6548740"/>
            <a:ext cx="3065763" cy="3058098"/>
          </a:xfrm>
          <a:custGeom>
            <a:avLst/>
            <a:gdLst/>
            <a:ahLst/>
            <a:cxnLst/>
            <a:rect r="r" b="b" t="t" l="l"/>
            <a:pathLst>
              <a:path h="3058098" w="3065763">
                <a:moveTo>
                  <a:pt x="0" y="0"/>
                </a:moveTo>
                <a:lnTo>
                  <a:pt x="3065762" y="0"/>
                </a:lnTo>
                <a:lnTo>
                  <a:pt x="3065762" y="3058099"/>
                </a:lnTo>
                <a:lnTo>
                  <a:pt x="0" y="3058099"/>
                </a:lnTo>
                <a:lnTo>
                  <a:pt x="0" y="0"/>
                </a:lnTo>
                <a:close/>
              </a:path>
            </a:pathLst>
          </a:custGeom>
          <a:blipFill>
            <a:blip r:embed="rId5"/>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6354299" y="-7493341"/>
            <a:ext cx="11404113" cy="11487660"/>
          </a:xfrm>
          <a:custGeom>
            <a:avLst/>
            <a:gdLst/>
            <a:ahLst/>
            <a:cxnLst/>
            <a:rect r="r" b="b" t="t" l="l"/>
            <a:pathLst>
              <a:path h="11487660" w="11404113">
                <a:moveTo>
                  <a:pt x="0" y="0"/>
                </a:moveTo>
                <a:lnTo>
                  <a:pt x="11404113" y="0"/>
                </a:lnTo>
                <a:lnTo>
                  <a:pt x="11404113" y="11487660"/>
                </a:lnTo>
                <a:lnTo>
                  <a:pt x="0" y="11487660"/>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96411" y="8077790"/>
            <a:ext cx="11404113" cy="11487660"/>
          </a:xfrm>
          <a:custGeom>
            <a:avLst/>
            <a:gdLst/>
            <a:ahLst/>
            <a:cxnLst/>
            <a:rect r="r" b="b" t="t" l="l"/>
            <a:pathLst>
              <a:path h="11487660" w="11404113">
                <a:moveTo>
                  <a:pt x="0" y="0"/>
                </a:moveTo>
                <a:lnTo>
                  <a:pt x="11404113" y="0"/>
                </a:lnTo>
                <a:lnTo>
                  <a:pt x="11404113" y="11487659"/>
                </a:lnTo>
                <a:lnTo>
                  <a:pt x="0" y="11487659"/>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936490" y="1644162"/>
            <a:ext cx="11883899" cy="8229600"/>
          </a:xfrm>
          <a:custGeom>
            <a:avLst/>
            <a:gdLst/>
            <a:ahLst/>
            <a:cxnLst/>
            <a:rect r="r" b="b" t="t" l="l"/>
            <a:pathLst>
              <a:path h="8229600" w="11883899">
                <a:moveTo>
                  <a:pt x="0" y="0"/>
                </a:moveTo>
                <a:lnTo>
                  <a:pt x="11883899" y="0"/>
                </a:lnTo>
                <a:lnTo>
                  <a:pt x="11883899" y="8229600"/>
                </a:lnTo>
                <a:lnTo>
                  <a:pt x="0" y="8229600"/>
                </a:lnTo>
                <a:lnTo>
                  <a:pt x="0" y="0"/>
                </a:lnTo>
                <a:close/>
              </a:path>
            </a:pathLst>
          </a:custGeom>
          <a:blipFill>
            <a:blip r:embed="rId4"/>
            <a:stretch>
              <a:fillRect l="0" t="0" r="0" b="0"/>
            </a:stretch>
          </a:blipFill>
        </p:spPr>
      </p:sp>
      <p:sp>
        <p:nvSpPr>
          <p:cNvPr name="TextBox 5" id="5"/>
          <p:cNvSpPr txBox="true"/>
          <p:nvPr/>
        </p:nvSpPr>
        <p:spPr>
          <a:xfrm rot="0">
            <a:off x="3431190" y="1319877"/>
            <a:ext cx="12894500" cy="1505800"/>
          </a:xfrm>
          <a:prstGeom prst="rect">
            <a:avLst/>
          </a:prstGeom>
        </p:spPr>
        <p:txBody>
          <a:bodyPr anchor="t" rtlCol="false" tIns="0" lIns="0" bIns="0" rIns="0">
            <a:spAutoFit/>
          </a:bodyPr>
          <a:lstStyle/>
          <a:p>
            <a:pPr algn="ctr">
              <a:lnSpc>
                <a:spcPts val="10048"/>
              </a:lnSpc>
            </a:pPr>
            <a:r>
              <a:rPr lang="en-US" b="true" sz="9662" spc="-405">
                <a:solidFill>
                  <a:srgbClr val="FFFFFF"/>
                </a:solidFill>
                <a:latin typeface="Arial MT Pro Bold"/>
                <a:ea typeface="Arial MT Pro Bold"/>
                <a:cs typeface="Arial MT Pro Bold"/>
                <a:sym typeface="Arial MT Pro Bold"/>
              </a:rPr>
              <a:t>Noé</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0" y="370147"/>
            <a:ext cx="18320136" cy="10648579"/>
          </a:xfrm>
          <a:custGeom>
            <a:avLst/>
            <a:gdLst/>
            <a:ahLst/>
            <a:cxnLst/>
            <a:rect r="r" b="b" t="t" l="l"/>
            <a:pathLst>
              <a:path h="10648579" w="18320136">
                <a:moveTo>
                  <a:pt x="0" y="0"/>
                </a:moveTo>
                <a:lnTo>
                  <a:pt x="18320136" y="0"/>
                </a:lnTo>
                <a:lnTo>
                  <a:pt x="18320136" y="10648579"/>
                </a:lnTo>
                <a:lnTo>
                  <a:pt x="0" y="10648579"/>
                </a:lnTo>
                <a:lnTo>
                  <a:pt x="0" y="0"/>
                </a:lnTo>
                <a:close/>
              </a:path>
            </a:pathLst>
          </a:custGeom>
          <a:blipFill>
            <a:blip r:embed="rId2"/>
            <a:stretch>
              <a:fillRect l="0" t="0" r="0" b="0"/>
            </a:stretch>
          </a:blipFill>
        </p:spPr>
      </p:sp>
      <p:sp>
        <p:nvSpPr>
          <p:cNvPr name="TextBox 3" id="3"/>
          <p:cNvSpPr txBox="true"/>
          <p:nvPr/>
        </p:nvSpPr>
        <p:spPr>
          <a:xfrm rot="0">
            <a:off x="296974" y="7031457"/>
            <a:ext cx="18465503" cy="1879773"/>
          </a:xfrm>
          <a:prstGeom prst="rect">
            <a:avLst/>
          </a:prstGeom>
        </p:spPr>
        <p:txBody>
          <a:bodyPr anchor="t" rtlCol="false" tIns="0" lIns="0" bIns="0" rIns="0">
            <a:spAutoFit/>
          </a:bodyPr>
          <a:lstStyle/>
          <a:p>
            <a:pPr algn="l">
              <a:lnSpc>
                <a:spcPts val="7355"/>
              </a:lnSpc>
            </a:pPr>
            <a:r>
              <a:rPr lang="en-US" sz="4276" b="true">
                <a:solidFill>
                  <a:srgbClr val="141519"/>
                </a:solidFill>
                <a:latin typeface="Arial MT Pro Bold"/>
                <a:ea typeface="Arial MT Pro Bold"/>
                <a:cs typeface="Arial MT Pro Bold"/>
                <a:sym typeface="Arial MT Pro Bold"/>
              </a:rPr>
              <a:t>“La pluie tomba sur la terre</a:t>
            </a:r>
          </a:p>
          <a:p>
            <a:pPr algn="l">
              <a:lnSpc>
                <a:spcPts val="7355"/>
              </a:lnSpc>
            </a:pPr>
            <a:r>
              <a:rPr lang="en-US" sz="4276" b="true">
                <a:solidFill>
                  <a:srgbClr val="141519"/>
                </a:solidFill>
                <a:latin typeface="Arial MT Pro Bold"/>
                <a:ea typeface="Arial MT Pro Bold"/>
                <a:cs typeface="Arial MT Pro Bold"/>
                <a:sym typeface="Arial MT Pro Bold"/>
              </a:rPr>
              <a:t> 40 jours et 40 nuits” Gn 7,12</a:t>
            </a:r>
          </a:p>
        </p:txBody>
      </p:sp>
      <p:sp>
        <p:nvSpPr>
          <p:cNvPr name="TextBox 4" id="4"/>
          <p:cNvSpPr txBox="true"/>
          <p:nvPr/>
        </p:nvSpPr>
        <p:spPr>
          <a:xfrm rot="0">
            <a:off x="1028700" y="5199136"/>
            <a:ext cx="18465503" cy="1583487"/>
          </a:xfrm>
          <a:prstGeom prst="rect">
            <a:avLst/>
          </a:prstGeom>
        </p:spPr>
        <p:txBody>
          <a:bodyPr anchor="t" rtlCol="false" tIns="0" lIns="0" bIns="0" rIns="0">
            <a:spAutoFit/>
          </a:bodyPr>
          <a:lstStyle/>
          <a:p>
            <a:pPr algn="l">
              <a:lnSpc>
                <a:spcPts val="12342"/>
              </a:lnSpc>
            </a:pPr>
            <a:r>
              <a:rPr lang="en-US" sz="7176" b="true">
                <a:solidFill>
                  <a:srgbClr val="141519"/>
                </a:solidFill>
                <a:latin typeface="Arial MT Pro Bold"/>
                <a:ea typeface="Arial MT Pro Bold"/>
                <a:cs typeface="Arial MT Pro Bold"/>
                <a:sym typeface="Arial MT Pro Bold"/>
              </a:rPr>
              <a:t>Noé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41519"/>
        </a:solidFill>
      </p:bgPr>
    </p:bg>
    <p:spTree>
      <p:nvGrpSpPr>
        <p:cNvPr id="1" name=""/>
        <p:cNvGrpSpPr/>
        <p:nvPr/>
      </p:nvGrpSpPr>
      <p:grpSpPr>
        <a:xfrm>
          <a:off x="0" y="0"/>
          <a:ext cx="0" cy="0"/>
          <a:chOff x="0" y="0"/>
          <a:chExt cx="0" cy="0"/>
        </a:xfrm>
      </p:grpSpPr>
      <p:sp>
        <p:nvSpPr>
          <p:cNvPr name="Freeform 2" id="2"/>
          <p:cNvSpPr/>
          <p:nvPr/>
        </p:nvSpPr>
        <p:spPr>
          <a:xfrm flipH="false" flipV="false" rot="0">
            <a:off x="0" y="370147"/>
            <a:ext cx="18320136" cy="10648579"/>
          </a:xfrm>
          <a:custGeom>
            <a:avLst/>
            <a:gdLst/>
            <a:ahLst/>
            <a:cxnLst/>
            <a:rect r="r" b="b" t="t" l="l"/>
            <a:pathLst>
              <a:path h="10648579" w="18320136">
                <a:moveTo>
                  <a:pt x="0" y="0"/>
                </a:moveTo>
                <a:lnTo>
                  <a:pt x="18320136" y="0"/>
                </a:lnTo>
                <a:lnTo>
                  <a:pt x="18320136" y="10648579"/>
                </a:lnTo>
                <a:lnTo>
                  <a:pt x="0" y="10648579"/>
                </a:lnTo>
                <a:lnTo>
                  <a:pt x="0" y="0"/>
                </a:lnTo>
                <a:close/>
              </a:path>
            </a:pathLst>
          </a:custGeom>
          <a:blipFill>
            <a:blip r:embed="rId2"/>
            <a:stretch>
              <a:fillRect l="0" t="0" r="0" b="0"/>
            </a:stretch>
          </a:blipFill>
        </p:spPr>
      </p:sp>
      <p:sp>
        <p:nvSpPr>
          <p:cNvPr name="TextBox 3" id="3"/>
          <p:cNvSpPr txBox="true"/>
          <p:nvPr/>
        </p:nvSpPr>
        <p:spPr>
          <a:xfrm rot="0">
            <a:off x="514922" y="6320809"/>
            <a:ext cx="11623867" cy="3746673"/>
          </a:xfrm>
          <a:prstGeom prst="rect">
            <a:avLst/>
          </a:prstGeom>
        </p:spPr>
        <p:txBody>
          <a:bodyPr anchor="t" rtlCol="false" tIns="0" lIns="0" bIns="0" rIns="0">
            <a:spAutoFit/>
          </a:bodyPr>
          <a:lstStyle/>
          <a:p>
            <a:pPr algn="l">
              <a:lnSpc>
                <a:spcPts val="7355"/>
              </a:lnSpc>
            </a:pPr>
            <a:r>
              <a:rPr lang="en-US" sz="4276" b="true">
                <a:solidFill>
                  <a:srgbClr val="141519"/>
                </a:solidFill>
                <a:latin typeface="Arial MT Pro Bold"/>
                <a:ea typeface="Arial MT Pro Bold"/>
                <a:cs typeface="Arial MT Pro Bold"/>
                <a:sym typeface="Arial MT Pro Bold"/>
              </a:rPr>
              <a:t>“Et ce fut le déluge </a:t>
            </a:r>
          </a:p>
          <a:p>
            <a:pPr algn="l">
              <a:lnSpc>
                <a:spcPts val="7355"/>
              </a:lnSpc>
            </a:pPr>
            <a:r>
              <a:rPr lang="en-US" sz="4276" b="true">
                <a:solidFill>
                  <a:srgbClr val="141519"/>
                </a:solidFill>
                <a:latin typeface="Arial MT Pro Bold"/>
                <a:ea typeface="Arial MT Pro Bold"/>
                <a:cs typeface="Arial MT Pro Bold"/>
                <a:sym typeface="Arial MT Pro Bold"/>
              </a:rPr>
              <a:t>sur la terre pendant quarante jours. </a:t>
            </a:r>
          </a:p>
          <a:p>
            <a:pPr algn="l">
              <a:lnSpc>
                <a:spcPts val="7355"/>
              </a:lnSpc>
            </a:pPr>
            <a:r>
              <a:rPr lang="en-US" sz="4276" b="true">
                <a:solidFill>
                  <a:srgbClr val="141519"/>
                </a:solidFill>
                <a:latin typeface="Arial MT Pro Bold"/>
                <a:ea typeface="Arial MT Pro Bold"/>
                <a:cs typeface="Arial MT Pro Bold"/>
                <a:sym typeface="Arial MT Pro Bold"/>
              </a:rPr>
              <a:t>Les eaux grossirent et soulevèrent l’arche qui s’éleva au-dessus de la terre.” Gn 7,17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DAHBGSeddkg</dc:identifier>
  <dcterms:modified xsi:type="dcterms:W3CDTF">2011-08-01T06:04:30Z</dcterms:modified>
  <cp:revision>1</cp:revision>
  <dc:title>Careme 2025</dc:title>
</cp:coreProperties>
</file>